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7"/>
    <p:sldMasterId id="2147483710" r:id="rId8"/>
    <p:sldMasterId id="2147483717" r:id="rId9"/>
    <p:sldMasterId id="2147483716" r:id="rId10"/>
  </p:sldMasterIdLst>
  <p:notesMasterIdLst>
    <p:notesMasterId r:id="rId28"/>
  </p:notesMasterIdLst>
  <p:handoutMasterIdLst>
    <p:handoutMasterId r:id="rId29"/>
  </p:handoutMasterIdLst>
  <p:sldIdLst>
    <p:sldId id="530" r:id="rId11"/>
    <p:sldId id="494" r:id="rId12"/>
    <p:sldId id="531" r:id="rId13"/>
    <p:sldId id="259" r:id="rId14"/>
    <p:sldId id="496" r:id="rId15"/>
    <p:sldId id="495" r:id="rId16"/>
    <p:sldId id="520" r:id="rId17"/>
    <p:sldId id="498" r:id="rId18"/>
    <p:sldId id="501" r:id="rId19"/>
    <p:sldId id="503" r:id="rId20"/>
    <p:sldId id="504" r:id="rId21"/>
    <p:sldId id="527" r:id="rId22"/>
    <p:sldId id="528" r:id="rId23"/>
    <p:sldId id="532" r:id="rId24"/>
    <p:sldId id="506" r:id="rId25"/>
    <p:sldId id="268" r:id="rId26"/>
    <p:sldId id="332" r:id="rId27"/>
  </p:sldIdLst>
  <p:sldSz cx="9144000" cy="6858000" type="screen4x3"/>
  <p:notesSz cx="7010400" cy="92964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hakova Nataliya (EXT)" initials="UN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00"/>
    <a:srgbClr val="996633"/>
    <a:srgbClr val="CCFEBE"/>
    <a:srgbClr val="00504E"/>
    <a:srgbClr val="006260"/>
    <a:srgbClr val="99FFCC"/>
    <a:srgbClr val="00FFCC"/>
    <a:srgbClr val="75FF75"/>
    <a:srgbClr val="00FF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329" autoAdjust="0"/>
    <p:restoredTop sz="94650" autoAdjust="0"/>
  </p:normalViewPr>
  <p:slideViewPr>
    <p:cSldViewPr showGuides="1">
      <p:cViewPr varScale="1">
        <p:scale>
          <a:sx n="104" d="100"/>
          <a:sy n="104" d="100"/>
        </p:scale>
        <p:origin x="179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198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A84D25-AFC2-4AC4-A644-4B6C8B8EC152}" type="datetimeFigureOut">
              <a:rPr lang="ru-RU" smtClean="0"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14B93D-3E66-4033-829D-8EE95EA97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7746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14B388-D1EC-44CE-9FD7-4750628B1845}" type="datetimeFigureOut">
              <a:rPr lang="fi-FI" smtClean="0"/>
              <a:t>2.3.2020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2FFFAE-B7F8-4B6F-A947-05EC6666AE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6233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FFFAE-B7F8-4B6F-A947-05EC6666AEC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6988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5A537-2339-4A35-9A04-13B5F4EEF8A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2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5A537-2339-4A35-9A04-13B5F4EEF8A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7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5A537-2339-4A35-9A04-13B5F4EEF8A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00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5A537-2339-4A35-9A04-13B5F4EEF8A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243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5A537-2339-4A35-9A04-13B5F4EEF8A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33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5A537-2339-4A35-9A04-13B5F4EEF8A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25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5A537-2339-4A35-9A04-13B5F4EEF8A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926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5A537-2339-4A35-9A04-13B5F4EEF8A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138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5A537-2339-4A35-9A04-13B5F4EEF8A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77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2800" y="2814165"/>
            <a:ext cx="7542213" cy="12663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err="1"/>
              <a:t>Headline</a:t>
            </a:r>
            <a:r>
              <a:rPr lang="fi-FI" dirty="0"/>
              <a:t> (40p)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12799" y="4276252"/>
            <a:ext cx="7539037" cy="10969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750"/>
              </a:spcBef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presenter</a:t>
            </a:r>
            <a:r>
              <a:rPr lang="fi-FI" dirty="0"/>
              <a:t> (18p)</a:t>
            </a:r>
            <a:br>
              <a:rPr lang="fi-FI" dirty="0"/>
            </a:b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presenter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737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482" y="3792663"/>
            <a:ext cx="7656904" cy="15816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Dividing slide (36p)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3608" y="6359865"/>
            <a:ext cx="1152128" cy="365125"/>
          </a:xfrm>
        </p:spPr>
        <p:txBody>
          <a:bodyPr/>
          <a:lstStyle/>
          <a:p>
            <a:r>
              <a:rPr lang="ru-RU"/>
              <a:t>05.03.2020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7112" y="6359865"/>
            <a:ext cx="321232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1520" y="6359865"/>
            <a:ext cx="561280" cy="365125"/>
          </a:xfrm>
        </p:spPr>
        <p:txBody>
          <a:bodyPr/>
          <a:lstStyle/>
          <a:p>
            <a:fld id="{8E64AEAD-78C7-4EA7-AE3E-EA4F530AEC1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714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2800" y="3030538"/>
            <a:ext cx="7542213" cy="12663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err="1"/>
              <a:t>Headline</a:t>
            </a:r>
            <a:r>
              <a:rPr lang="fi-FI" dirty="0"/>
              <a:t> (40p)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12799" y="4492625"/>
            <a:ext cx="7539037" cy="10969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750"/>
              </a:spcBef>
              <a:buNone/>
              <a:defRPr sz="1800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presenter</a:t>
            </a:r>
            <a:r>
              <a:rPr lang="fi-FI" dirty="0"/>
              <a:t> (18p) </a:t>
            </a:r>
            <a:br>
              <a:rPr lang="fi-FI" dirty="0"/>
            </a:b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presenter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515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31521" y="274638"/>
            <a:ext cx="7656904" cy="11430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Place your title here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67744" y="6359865"/>
            <a:ext cx="1152128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05.03.2020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251520" y="6359865"/>
            <a:ext cx="561280" cy="365125"/>
          </a:xfrm>
          <a:prstGeom prst="rect">
            <a:avLst/>
          </a:prstGeom>
        </p:spPr>
        <p:txBody>
          <a:bodyPr/>
          <a:lstStyle/>
          <a:p>
            <a:fld id="{8E64AEAD-78C7-4EA7-AE3E-EA4F530AEC18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/>
          <p:cNvSpPr>
            <a:spLocks noGrp="1"/>
          </p:cNvSpPr>
          <p:nvPr>
            <p:ph idx="14"/>
          </p:nvPr>
        </p:nvSpPr>
        <p:spPr>
          <a:xfrm>
            <a:off x="731521" y="1599924"/>
            <a:ext cx="7656903" cy="45259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3pPr>
              <a:defRPr lang="en-US" sz="15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53350" indent="-285750">
              <a:lnSpc>
                <a:spcPct val="90000"/>
              </a:lnSpc>
              <a:spcBef>
                <a:spcPts val="375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–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4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482" y="3792663"/>
            <a:ext cx="7656904" cy="15816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Dividing slide (36p)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67744" y="6359865"/>
            <a:ext cx="1152128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05.03.2020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7112" y="6359865"/>
            <a:ext cx="3212327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1520" y="6359865"/>
            <a:ext cx="561280" cy="365125"/>
          </a:xfrm>
          <a:prstGeom prst="rect">
            <a:avLst/>
          </a:prstGeom>
        </p:spPr>
        <p:txBody>
          <a:bodyPr/>
          <a:lstStyle/>
          <a:p>
            <a:fld id="{8E64AEAD-78C7-4EA7-AE3E-EA4F530AEC1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42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692150"/>
            <a:ext cx="7477125" cy="11525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2060575"/>
            <a:ext cx="7489825" cy="388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2267744" y="6358002"/>
            <a:ext cx="1152128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05.03.2020</a:t>
            </a: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51520" y="6358002"/>
            <a:ext cx="56128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1F85C-8896-49CA-BF00-1B7DB6D84D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4570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uukk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TRUOBN0417\D\черновики\logo_ventall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133124"/>
            <a:ext cx="5544616" cy="301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7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2800" y="2814165"/>
            <a:ext cx="7542213" cy="12663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 err="1"/>
              <a:t>Headline</a:t>
            </a:r>
            <a:r>
              <a:rPr lang="fi-FI" dirty="0"/>
              <a:t> (40p)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812799" y="4276252"/>
            <a:ext cx="7539037" cy="10969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750"/>
              </a:spcBef>
              <a:buNone/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Name</a:t>
            </a:r>
            <a:r>
              <a:rPr lang="fi-FI" dirty="0"/>
              <a:t> of </a:t>
            </a:r>
            <a:r>
              <a:rPr lang="fi-FI" dirty="0" err="1"/>
              <a:t>presenter</a:t>
            </a:r>
            <a:r>
              <a:rPr lang="fi-FI" dirty="0"/>
              <a:t> (18p)</a:t>
            </a:r>
            <a:br>
              <a:rPr lang="fi-FI" dirty="0"/>
            </a:br>
            <a:r>
              <a:rPr lang="fi-FI" dirty="0" err="1"/>
              <a:t>Title</a:t>
            </a:r>
            <a:r>
              <a:rPr lang="fi-FI" dirty="0"/>
              <a:t> of </a:t>
            </a:r>
            <a:r>
              <a:rPr lang="fi-FI" dirty="0" err="1"/>
              <a:t>presenter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827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482" y="3792663"/>
            <a:ext cx="7656904" cy="15816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Dividing slide (36p)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3608" y="6359865"/>
            <a:ext cx="1152128" cy="365125"/>
          </a:xfrm>
        </p:spPr>
        <p:txBody>
          <a:bodyPr/>
          <a:lstStyle/>
          <a:p>
            <a:r>
              <a:rPr lang="ru-RU"/>
              <a:t>05.03.2020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7112" y="6359865"/>
            <a:ext cx="3212327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1520" y="6359865"/>
            <a:ext cx="561280" cy="365125"/>
          </a:xfrm>
        </p:spPr>
        <p:txBody>
          <a:bodyPr/>
          <a:lstStyle/>
          <a:p>
            <a:fld id="{8E64AEAD-78C7-4EA7-AE3E-EA4F530AEC1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370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0" y="1"/>
            <a:ext cx="9144000" cy="5589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43608" y="6356350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05.03.2020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737112" y="6356350"/>
            <a:ext cx="32123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51520" y="6356350"/>
            <a:ext cx="561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64AEAD-78C7-4EA7-AE3E-EA4F530AEC1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26" name="Picture 2" descr="C:\DTRUOBN0417\D\черновики\logo_ventall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2098" y="5733256"/>
            <a:ext cx="1912865" cy="92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8000" indent="-255600" algn="l" defTabSz="9144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6800" indent="-212400" algn="l" defTabSz="9144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365A30A7-3AA0-4D3C-9192-AF9EA3EEF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2327" y="6358002"/>
            <a:ext cx="561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64AEAD-78C7-4EA7-AE3E-EA4F530AEC1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2" descr="C:\DTRUOBN0417\D\черновики\logo_ventall.jpg">
            <a:extLst>
              <a:ext uri="{FF2B5EF4-FFF2-40B4-BE49-F238E27FC236}">
                <a16:creationId xmlns:a16="http://schemas.microsoft.com/office/drawing/2014/main" id="{344D7AD5-9F05-4AB6-80B6-B2B02F40BE1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95056" y="6418001"/>
            <a:ext cx="1547747" cy="19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588FFA32-3F34-4AF0-869A-C4DD4E0E0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7744" y="6358002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05.03.2020</a:t>
            </a:r>
            <a:endParaRPr lang="fi-FI" dirty="0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DB31B6DD-21F6-45F4-8D38-2555D36F1CDF}"/>
              </a:ext>
            </a:extLst>
          </p:cNvPr>
          <p:cNvSpPr/>
          <p:nvPr userDrawn="1"/>
        </p:nvSpPr>
        <p:spPr>
          <a:xfrm>
            <a:off x="2195735" y="6335609"/>
            <a:ext cx="1296145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5E181896-7EFA-4833-A750-50226826D92D}"/>
              </a:ext>
            </a:extLst>
          </p:cNvPr>
          <p:cNvSpPr/>
          <p:nvPr userDrawn="1"/>
        </p:nvSpPr>
        <p:spPr>
          <a:xfrm>
            <a:off x="383208" y="6333395"/>
            <a:ext cx="660400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D6F01BE5-C752-466F-A525-41C90E40A011}"/>
              </a:ext>
            </a:extLst>
          </p:cNvPr>
          <p:cNvSpPr/>
          <p:nvPr userDrawn="1"/>
        </p:nvSpPr>
        <p:spPr>
          <a:xfrm>
            <a:off x="4529695" y="6331578"/>
            <a:ext cx="1166684" cy="3377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8C21C7-08CD-49D2-A5B9-0879C17E718B}"/>
              </a:ext>
            </a:extLst>
          </p:cNvPr>
          <p:cNvSpPr txBox="1"/>
          <p:nvPr userDrawn="1"/>
        </p:nvSpPr>
        <p:spPr>
          <a:xfrm>
            <a:off x="4509368" y="6379114"/>
            <a:ext cx="1166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www.ventall.ru</a:t>
            </a:r>
            <a:endParaRPr lang="ru-RU" sz="1200" b="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E7758F-8016-4571-A19A-A4CD4C70D59E}"/>
              </a:ext>
            </a:extLst>
          </p:cNvPr>
          <p:cNvCxnSpPr>
            <a:cxnSpLocks/>
          </p:cNvCxnSpPr>
          <p:nvPr userDrawn="1"/>
        </p:nvCxnSpPr>
        <p:spPr>
          <a:xfrm>
            <a:off x="383208" y="6331578"/>
            <a:ext cx="847284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83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750"/>
        </a:spcBef>
        <a:buClr>
          <a:srgbClr val="FC2516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8000" indent="-255600" algn="l" defTabSz="914400" rtl="0" eaLnBrk="1" latinLnBrk="0" hangingPunct="1">
        <a:lnSpc>
          <a:spcPct val="90000"/>
        </a:lnSpc>
        <a:spcBef>
          <a:spcPts val="375"/>
        </a:spcBef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6800" indent="-212400" algn="l" defTabSz="914400" rtl="0" eaLnBrk="1" latinLnBrk="0" hangingPunct="1">
        <a:lnSpc>
          <a:spcPct val="90000"/>
        </a:lnSpc>
        <a:spcBef>
          <a:spcPts val="375"/>
        </a:spcBef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0" y="1"/>
            <a:ext cx="9144000" cy="5589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43608" y="6356350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05.03.2020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737112" y="6356350"/>
            <a:ext cx="32123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51520" y="6356350"/>
            <a:ext cx="561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64AEAD-78C7-4EA7-AE3E-EA4F530AEC1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26" name="Picture 2" descr="C:\DTRUOBN0417\D\черновики\logo_ventall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2098" y="5733256"/>
            <a:ext cx="1912865" cy="92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2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8000" indent="-255600" algn="l" defTabSz="9144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6800" indent="-212400" algn="l" defTabSz="9144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365A30A7-3AA0-4D3C-9192-AF9EA3EEF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2327" y="6358002"/>
            <a:ext cx="561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64AEAD-78C7-4EA7-AE3E-EA4F530AEC1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5" name="Picture 2" descr="C:\DTRUOBN0417\D\черновики\logo_ventall.jpg">
            <a:extLst>
              <a:ext uri="{FF2B5EF4-FFF2-40B4-BE49-F238E27FC236}">
                <a16:creationId xmlns:a16="http://schemas.microsoft.com/office/drawing/2014/main" id="{344D7AD5-9F05-4AB6-80B6-B2B02F40BE1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08304" y="6470137"/>
            <a:ext cx="1547747" cy="19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588FFA32-3F34-4AF0-869A-C4DD4E0E0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7744" y="6358002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05.03.2020</a:t>
            </a:r>
            <a:endParaRPr lang="fi-FI" dirty="0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DB31B6DD-21F6-45F4-8D38-2555D36F1CDF}"/>
              </a:ext>
            </a:extLst>
          </p:cNvPr>
          <p:cNvSpPr/>
          <p:nvPr userDrawn="1"/>
        </p:nvSpPr>
        <p:spPr>
          <a:xfrm>
            <a:off x="2195735" y="6335609"/>
            <a:ext cx="1296145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5E181896-7EFA-4833-A750-50226826D92D}"/>
              </a:ext>
            </a:extLst>
          </p:cNvPr>
          <p:cNvSpPr/>
          <p:nvPr userDrawn="1"/>
        </p:nvSpPr>
        <p:spPr>
          <a:xfrm>
            <a:off x="383208" y="6333395"/>
            <a:ext cx="660400" cy="457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D6F01BE5-C752-466F-A525-41C90E40A011}"/>
              </a:ext>
            </a:extLst>
          </p:cNvPr>
          <p:cNvSpPr/>
          <p:nvPr userDrawn="1"/>
        </p:nvSpPr>
        <p:spPr>
          <a:xfrm>
            <a:off x="4529695" y="6331578"/>
            <a:ext cx="1166684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8C21C7-08CD-49D2-A5B9-0879C17E718B}"/>
              </a:ext>
            </a:extLst>
          </p:cNvPr>
          <p:cNvSpPr txBox="1"/>
          <p:nvPr userDrawn="1"/>
        </p:nvSpPr>
        <p:spPr>
          <a:xfrm>
            <a:off x="4529695" y="6335553"/>
            <a:ext cx="1166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baseline="0" dirty="0">
                <a:solidFill>
                  <a:schemeClr val="bg1"/>
                </a:solidFill>
                <a:latin typeface="Calibri" panose="020F0502020204030204" pitchFamily="34" charset="0"/>
              </a:rPr>
              <a:t>www.ventall.ru</a:t>
            </a:r>
            <a:endParaRPr lang="ru-RU" sz="1200" b="0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E7758F-8016-4571-A19A-A4CD4C70D59E}"/>
              </a:ext>
            </a:extLst>
          </p:cNvPr>
          <p:cNvCxnSpPr>
            <a:cxnSpLocks/>
          </p:cNvCxnSpPr>
          <p:nvPr userDrawn="1"/>
        </p:nvCxnSpPr>
        <p:spPr>
          <a:xfrm>
            <a:off x="383208" y="6331578"/>
            <a:ext cx="8472843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DTRUOBN0417\D\черновики\logo_ventall.jpg">
            <a:extLst>
              <a:ext uri="{FF2B5EF4-FFF2-40B4-BE49-F238E27FC236}">
                <a16:creationId xmlns:a16="http://schemas.microsoft.com/office/drawing/2014/main" id="{B01835D0-8A7F-4BBA-98C8-58B1FED0E1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133124"/>
            <a:ext cx="5544616" cy="301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01284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750"/>
        </a:spcBef>
        <a:buClr>
          <a:srgbClr val="FC2516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8000" indent="-255600" algn="l" defTabSz="914400" rtl="0" eaLnBrk="1" latinLnBrk="0" hangingPunct="1">
        <a:lnSpc>
          <a:spcPct val="90000"/>
        </a:lnSpc>
        <a:spcBef>
          <a:spcPts val="375"/>
        </a:spcBef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6800" indent="-212400" algn="l" defTabSz="914400" rtl="0" eaLnBrk="1" latinLnBrk="0" hangingPunct="1">
        <a:lnSpc>
          <a:spcPct val="90000"/>
        </a:lnSpc>
        <a:spcBef>
          <a:spcPts val="375"/>
        </a:spcBef>
        <a:buClr>
          <a:schemeClr val="tx1">
            <a:lumMod val="65000"/>
            <a:lumOff val="35000"/>
          </a:schemeClr>
        </a:buClr>
        <a:buFont typeface="Arial" panose="020B0604020202020204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8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8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8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microsoft.com/office/2007/relationships/hdphoto" Target="../media/hdphoto4.wdp"/><Relationship Id="rId4" Type="http://schemas.openxmlformats.org/officeDocument/2006/relationships/image" Target="../media/image40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AB1903-763E-4CFB-82E1-3282096AB464}"/>
              </a:ext>
            </a:extLst>
          </p:cNvPr>
          <p:cNvSpPr/>
          <p:nvPr/>
        </p:nvSpPr>
        <p:spPr>
          <a:xfrm>
            <a:off x="611560" y="620688"/>
            <a:ext cx="8424935" cy="3888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tsikko 1"/>
          <p:cNvSpPr txBox="1">
            <a:spLocks/>
          </p:cNvSpPr>
          <p:nvPr/>
        </p:nvSpPr>
        <p:spPr>
          <a:xfrm>
            <a:off x="467544" y="4684558"/>
            <a:ext cx="8352928" cy="8200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ТЕНДЕНЦИИ РАЗВИТИЯ СЭНДВИЧ-ПАНЕЛЕЙ В ОБЛАСТИ ЭНЕРГОЭФФЕКТИВНОСТИ ДЛЯ ЗЕЛЕНОГО СТРОИТЕЛЬСТВА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E1E503-D63C-44CD-93C8-C2EA7CF7D5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589240"/>
            <a:ext cx="1680592" cy="10960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B7F665-05C5-4555-8A55-4E20BE1F02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20688"/>
            <a:ext cx="8424935" cy="3888432"/>
          </a:xfrm>
          <a:prstGeom prst="rect">
            <a:avLst/>
          </a:prstGeom>
          <a:ln w="1587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AA0A2B-B01A-42E0-9108-901813A827B4}"/>
              </a:ext>
            </a:extLst>
          </p:cNvPr>
          <p:cNvSpPr/>
          <p:nvPr/>
        </p:nvSpPr>
        <p:spPr>
          <a:xfrm>
            <a:off x="683568" y="764704"/>
            <a:ext cx="50405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oboto"/>
              </a:rPr>
              <a:t>III </a:t>
            </a:r>
            <a:r>
              <a:rPr lang="ru-RU" sz="2200" b="1" dirty="0">
                <a:solidFill>
                  <a:srgbClr val="00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oboto"/>
              </a:rPr>
              <a:t>Международная Конференция для заводов металлоконструкций, проектировщиков и подрядчиков</a:t>
            </a:r>
            <a:endParaRPr lang="ru-RU" sz="2200" dirty="0">
              <a:solidFill>
                <a:srgbClr val="000066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893D50-EFC2-41F4-9F0E-0B718D113210}"/>
              </a:ext>
            </a:extLst>
          </p:cNvPr>
          <p:cNvSpPr/>
          <p:nvPr/>
        </p:nvSpPr>
        <p:spPr>
          <a:xfrm>
            <a:off x="683568" y="3861048"/>
            <a:ext cx="2267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solidFill>
                  <a:srgbClr val="00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oboto"/>
              </a:rPr>
              <a:t>05 – 06 МАРТА </a:t>
            </a:r>
          </a:p>
          <a:p>
            <a:pPr fontAlgn="base"/>
            <a:r>
              <a:rPr lang="ru-RU" sz="1600" b="1" dirty="0">
                <a:solidFill>
                  <a:srgbClr val="000066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Roboto"/>
              </a:rPr>
              <a:t>2020 СОЧИ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5C409E-3DD2-4450-9655-4CC6607972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1957301"/>
            <a:ext cx="1330846" cy="183889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Название 1">
            <a:extLst>
              <a:ext uri="{FF2B5EF4-FFF2-40B4-BE49-F238E27FC236}">
                <a16:creationId xmlns:a16="http://schemas.microsoft.com/office/drawing/2014/main" id="{A34409B7-348F-43F2-BF1C-5890BFDE88ED}"/>
              </a:ext>
            </a:extLst>
          </p:cNvPr>
          <p:cNvSpPr txBox="1">
            <a:spLocks/>
          </p:cNvSpPr>
          <p:nvPr/>
        </p:nvSpPr>
        <p:spPr>
          <a:xfrm>
            <a:off x="2148136" y="2686908"/>
            <a:ext cx="2349896" cy="620087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>
                <a:solidFill>
                  <a:srgbClr val="00B000"/>
                </a:solidFill>
                <a:latin typeface="Calibri" panose="020F0502020204030204" pitchFamily="34" charset="0"/>
                <a:cs typeface="Arial" charset="0"/>
              </a:rPr>
              <a:t>Сэндвич-панели</a:t>
            </a:r>
          </a:p>
          <a:p>
            <a:pPr algn="l">
              <a:defRPr/>
            </a:pPr>
            <a:r>
              <a:rPr lang="ru-RU" sz="2400" b="1" dirty="0">
                <a:solidFill>
                  <a:srgbClr val="00B000"/>
                </a:solidFill>
                <a:latin typeface="Calibri" panose="020F0502020204030204" pitchFamily="34" charset="0"/>
                <a:cs typeface="Arial" charset="0"/>
              </a:rPr>
              <a:t>ВЕНТАЛЛ ГРИН</a:t>
            </a:r>
          </a:p>
        </p:txBody>
      </p:sp>
    </p:spTree>
    <p:extLst>
      <p:ext uri="{BB962C8B-B14F-4D97-AF65-F5344CB8AC3E}">
        <p14:creationId xmlns:p14="http://schemas.microsoft.com/office/powerpoint/2010/main" val="293774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796F0E9-28A9-4D03-A95F-89D35309F55F}"/>
              </a:ext>
            </a:extLst>
          </p:cNvPr>
          <p:cNvSpPr/>
          <p:nvPr/>
        </p:nvSpPr>
        <p:spPr>
          <a:xfrm rot="16200000" flipH="1">
            <a:off x="6084124" y="3338902"/>
            <a:ext cx="4896548" cy="10442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1002-F945-264C-A3D2-3223DC248F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1" name="Прямая соединительная линия 50"/>
          <p:cNvCxnSpPr>
            <a:cxnSpLocks/>
          </p:cNvCxnSpPr>
          <p:nvPr/>
        </p:nvCxnSpPr>
        <p:spPr>
          <a:xfrm>
            <a:off x="465227" y="633177"/>
            <a:ext cx="841528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673050" y="701055"/>
            <a:ext cx="6953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НАИБОЛЕЕ ПОДХОДЯЩЕЕ РЕШЕНИЕ ДЛЯ УСТОЙЧИВОГО СТРОИТЕЛЬСТВА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672BD0-937D-4C3A-93AF-E4F9DF76FC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25" y="734444"/>
            <a:ext cx="790319" cy="790319"/>
          </a:xfrm>
          <a:prstGeom prst="rect">
            <a:avLst/>
          </a:prstGeom>
        </p:spPr>
      </p:pic>
      <p:sp>
        <p:nvSpPr>
          <p:cNvPr id="11" name="Название 1">
            <a:extLst>
              <a:ext uri="{FF2B5EF4-FFF2-40B4-BE49-F238E27FC236}">
                <a16:creationId xmlns:a16="http://schemas.microsoft.com/office/drawing/2014/main" id="{3AFD758E-7CEE-4E36-8CE1-A5CA7AD30FE8}"/>
              </a:ext>
            </a:extLst>
          </p:cNvPr>
          <p:cNvSpPr txBox="1">
            <a:spLocks/>
          </p:cNvSpPr>
          <p:nvPr/>
        </p:nvSpPr>
        <p:spPr>
          <a:xfrm>
            <a:off x="383565" y="219007"/>
            <a:ext cx="8074549" cy="408883"/>
          </a:xfrm>
          <a:prstGeom prst="rect">
            <a:avLst/>
          </a:prstGeom>
        </p:spPr>
        <p:txBody>
          <a:bodyPr vert="horz" lIns="84406" tIns="42203" rIns="84406" bIns="42203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215" b="1" dirty="0">
                <a:latin typeface="Calibri" panose="020F0502020204030204" pitchFamily="34" charset="0"/>
                <a:cs typeface="Arial" charset="0"/>
              </a:rPr>
              <a:t>Уникальные характеристики сэндвич-панелей Грин «Венталл» </a:t>
            </a:r>
            <a:r>
              <a:rPr lang="en-US" sz="2215" b="1" dirty="0">
                <a:latin typeface="Calibri" panose="020F0502020204030204" pitchFamily="34" charset="0"/>
                <a:cs typeface="Arial" charset="0"/>
              </a:rPr>
              <a:t>| </a:t>
            </a:r>
            <a:r>
              <a:rPr lang="en-US" sz="2215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3</a:t>
            </a:r>
            <a:r>
              <a:rPr lang="ru-RU" sz="2215" b="1" dirty="0"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05662" y="1627055"/>
            <a:ext cx="5874847" cy="43942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05663" y="1612114"/>
            <a:ext cx="57348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Анализ жизненного цикла сэндвич-панелей «Венталл Грин»: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9900" y="1789346"/>
            <a:ext cx="2130842" cy="738664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2000" algn="ct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Жизненный цикл панелей с сердечником на основе кварца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5F238E-3FA3-4AB3-A13B-554CC4827D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912" y="2626566"/>
            <a:ext cx="3216951" cy="321695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56D003-F2BE-4624-A7E5-2BF697650D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373" y="3733483"/>
            <a:ext cx="949197" cy="907474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9658829-1CEB-47F6-9ACC-CB28344FE149}"/>
              </a:ext>
            </a:extLst>
          </p:cNvPr>
          <p:cNvSpPr/>
          <p:nvPr/>
        </p:nvSpPr>
        <p:spPr>
          <a:xfrm>
            <a:off x="888965" y="3976304"/>
            <a:ext cx="336242" cy="343021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3C94D-A5A4-4460-9D61-928240353860}"/>
              </a:ext>
            </a:extLst>
          </p:cNvPr>
          <p:cNvSpPr txBox="1"/>
          <p:nvPr/>
        </p:nvSpPr>
        <p:spPr>
          <a:xfrm>
            <a:off x="922681" y="3956386"/>
            <a:ext cx="185616" cy="34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7920F44F-009F-4EAC-A553-379C3D929FDA}"/>
              </a:ext>
            </a:extLst>
          </p:cNvPr>
          <p:cNvSpPr/>
          <p:nvPr/>
        </p:nvSpPr>
        <p:spPr>
          <a:xfrm>
            <a:off x="1500330" y="3274544"/>
            <a:ext cx="371305" cy="343022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E8BE43A4-1B43-4FDE-A9ED-5FC9B1CA27CF}"/>
              </a:ext>
            </a:extLst>
          </p:cNvPr>
          <p:cNvSpPr/>
          <p:nvPr/>
        </p:nvSpPr>
        <p:spPr>
          <a:xfrm>
            <a:off x="2233874" y="4035396"/>
            <a:ext cx="336243" cy="31569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EB7E026-9F7F-48C9-BE2B-4E7D8C9AE981}"/>
              </a:ext>
            </a:extLst>
          </p:cNvPr>
          <p:cNvSpPr/>
          <p:nvPr/>
        </p:nvSpPr>
        <p:spPr>
          <a:xfrm>
            <a:off x="1164222" y="4546038"/>
            <a:ext cx="335247" cy="343022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10957C72-8D04-41DE-93C5-51F059826092}"/>
              </a:ext>
            </a:extLst>
          </p:cNvPr>
          <p:cNvSpPr/>
          <p:nvPr/>
        </p:nvSpPr>
        <p:spPr>
          <a:xfrm>
            <a:off x="1813294" y="4687940"/>
            <a:ext cx="341006" cy="343022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ACADF1-14C7-4562-AE99-DF2A1D6C5FA8}"/>
              </a:ext>
            </a:extLst>
          </p:cNvPr>
          <p:cNvSpPr txBox="1"/>
          <p:nvPr/>
        </p:nvSpPr>
        <p:spPr>
          <a:xfrm>
            <a:off x="2278743" y="4008064"/>
            <a:ext cx="185616" cy="34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509260-384D-4206-9355-2E11042D95A9}"/>
              </a:ext>
            </a:extLst>
          </p:cNvPr>
          <p:cNvSpPr txBox="1"/>
          <p:nvPr/>
        </p:nvSpPr>
        <p:spPr>
          <a:xfrm>
            <a:off x="1553771" y="3275016"/>
            <a:ext cx="185616" cy="34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11BEAB-2C07-4DFB-856E-FAE7892861F5}"/>
              </a:ext>
            </a:extLst>
          </p:cNvPr>
          <p:cNvSpPr txBox="1"/>
          <p:nvPr/>
        </p:nvSpPr>
        <p:spPr>
          <a:xfrm>
            <a:off x="1206559" y="4556796"/>
            <a:ext cx="185616" cy="34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D90039-4FF6-4514-B800-BD3DDCCB1CFC}"/>
              </a:ext>
            </a:extLst>
          </p:cNvPr>
          <p:cNvSpPr txBox="1"/>
          <p:nvPr/>
        </p:nvSpPr>
        <p:spPr>
          <a:xfrm>
            <a:off x="1843757" y="4687940"/>
            <a:ext cx="185616" cy="343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98C4303-8374-4F86-BF37-88B5E808538A}"/>
              </a:ext>
            </a:extLst>
          </p:cNvPr>
          <p:cNvSpPr/>
          <p:nvPr/>
        </p:nvSpPr>
        <p:spPr>
          <a:xfrm>
            <a:off x="3229781" y="2060858"/>
            <a:ext cx="544667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AutoNum type="arabicPeriod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Производство сэндвич-панелей «Венталл Грин» начинается с изготовления тонколистовой стали и минеральной ваты в основном из сырья повторного использования.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Сэндвич-панели изготавливаются на современном энергоэффективном предприятии «Венталл», которое придерживается строгих ограничений на выброс СО2 в производственной деятельности. 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Сэндвич-панели могут быть быстро и легко смонтированы, при этом они имеют не только хорошие эксплуатационные качества, но и обладают высокими техническими характеристиками.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Кроме этого, панели могут быть легко демонтированы после окончания срока эксплуатации здания и использованы вновь уже на другом здании. Их долговечность и пожаробезопасность позволяют использовать панели «Венталл Грин» в течение длительного времени на различных строительных площадках.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Сталь и минеральная вата будут переработаны после использования. Минеральная вата на основе кварца может быть повторно измельчена с продувкой стекловолокна для подготовки теплоизоляции или возвращена в производственный процесс таким же образом, как и переплавка стали.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D60AE16-F84A-4E8F-877F-7FA39073C5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6392283"/>
            <a:ext cx="792088" cy="357474"/>
          </a:xfrm>
          <a:prstGeom prst="rect">
            <a:avLst/>
          </a:prstGeom>
        </p:spPr>
      </p:pic>
      <p:sp>
        <p:nvSpPr>
          <p:cNvPr id="26" name="Дата 3">
            <a:extLst>
              <a:ext uri="{FF2B5EF4-FFF2-40B4-BE49-F238E27FC236}">
                <a16:creationId xmlns:a16="http://schemas.microsoft.com/office/drawing/2014/main" id="{65009A62-0F51-46D0-8604-E4CB4FC726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7744" y="6358002"/>
            <a:ext cx="1152128" cy="365125"/>
          </a:xfrm>
        </p:spPr>
        <p:txBody>
          <a:bodyPr/>
          <a:lstStyle/>
          <a:p>
            <a:pPr>
              <a:defRPr/>
            </a:pPr>
            <a:r>
              <a:rPr lang="ru-RU"/>
              <a:t>05.03.2020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0332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6CD09E7-F8AC-42EC-B86B-61AD145AECC5}"/>
              </a:ext>
            </a:extLst>
          </p:cNvPr>
          <p:cNvSpPr/>
          <p:nvPr/>
        </p:nvSpPr>
        <p:spPr>
          <a:xfrm>
            <a:off x="2627783" y="1411004"/>
            <a:ext cx="6233961" cy="688666"/>
          </a:xfrm>
          <a:prstGeom prst="rect">
            <a:avLst/>
          </a:prstGeom>
          <a:solidFill>
            <a:srgbClr val="00FFC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29B82FE-E121-4EA9-B485-BC74BA89C141}"/>
              </a:ext>
            </a:extLst>
          </p:cNvPr>
          <p:cNvSpPr/>
          <p:nvPr/>
        </p:nvSpPr>
        <p:spPr>
          <a:xfrm>
            <a:off x="251520" y="2034572"/>
            <a:ext cx="5089613" cy="27784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1002-F945-264C-A3D2-3223DC248F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1" name="Прямая соединительная линия 50"/>
          <p:cNvCxnSpPr>
            <a:cxnSpLocks/>
          </p:cNvCxnSpPr>
          <p:nvPr/>
        </p:nvCxnSpPr>
        <p:spPr>
          <a:xfrm flipV="1">
            <a:off x="422597" y="627890"/>
            <a:ext cx="8523229" cy="5287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38613" y="638045"/>
            <a:ext cx="7354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энергоэффективность</a:t>
            </a:r>
          </a:p>
        </p:txBody>
      </p:sp>
      <p:sp>
        <p:nvSpPr>
          <p:cNvPr id="11" name="Название 1">
            <a:extLst>
              <a:ext uri="{FF2B5EF4-FFF2-40B4-BE49-F238E27FC236}">
                <a16:creationId xmlns:a16="http://schemas.microsoft.com/office/drawing/2014/main" id="{4D2DA32D-62C4-4EF5-A199-E838E54BF015}"/>
              </a:ext>
            </a:extLst>
          </p:cNvPr>
          <p:cNvSpPr txBox="1">
            <a:spLocks/>
          </p:cNvSpPr>
          <p:nvPr/>
        </p:nvSpPr>
        <p:spPr>
          <a:xfrm>
            <a:off x="356588" y="219007"/>
            <a:ext cx="8589238" cy="408883"/>
          </a:xfrm>
          <a:prstGeom prst="rect">
            <a:avLst/>
          </a:prstGeom>
        </p:spPr>
        <p:txBody>
          <a:bodyPr vert="horz" lIns="84406" tIns="42203" rIns="84406" bIns="42203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215" b="1" dirty="0">
                <a:latin typeface="Calibri" panose="020F0502020204030204" pitchFamily="34" charset="0"/>
                <a:cs typeface="Arial" charset="0"/>
              </a:rPr>
              <a:t>Уникальные характеристики сэндвич-панелей «Венталл Грин» </a:t>
            </a:r>
            <a:r>
              <a:rPr lang="en-US" sz="2215" b="1" dirty="0">
                <a:latin typeface="Calibri" panose="020F0502020204030204" pitchFamily="34" charset="0"/>
                <a:cs typeface="Arial" charset="0"/>
              </a:rPr>
              <a:t>| </a:t>
            </a:r>
            <a:r>
              <a:rPr lang="ru-RU" sz="2215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4</a:t>
            </a:r>
            <a:r>
              <a:rPr lang="ru-RU" sz="2215" b="1" dirty="0"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0A2BE37-B93D-48CE-B93A-A0CBC4FEC0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28" y="890617"/>
            <a:ext cx="854441" cy="85444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251520" y="4885023"/>
            <a:ext cx="4392488" cy="1169551"/>
          </a:xfrm>
          <a:prstGeom prst="rect">
            <a:avLst/>
          </a:prstGeom>
          <a:solidFill>
            <a:srgbClr val="BDD00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Применение утеплителя на основе волокон из кварца в сэндвич-панелях «Венталл Грин» позволяет:</a:t>
            </a:r>
            <a:b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увеличить теплоизолирующую способность на </a:t>
            </a:r>
          </a:p>
          <a:p>
            <a:endParaRPr lang="ru-RU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снизить вес ограждающих конструкций на </a:t>
            </a:r>
            <a:endParaRPr lang="ru-RU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934998-B046-4613-80E4-3C6398A9C105}"/>
              </a:ext>
            </a:extLst>
          </p:cNvPr>
          <p:cNvSpPr/>
          <p:nvPr/>
        </p:nvSpPr>
        <p:spPr>
          <a:xfrm>
            <a:off x="1465567" y="1026455"/>
            <a:ext cx="7138881" cy="800219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– </a:t>
            </a:r>
            <a:r>
              <a:rPr lang="ru-RU" sz="1400" dirty="0">
                <a:solidFill>
                  <a:srgbClr val="002060"/>
                </a:solidFill>
              </a:rPr>
              <a:t>эффективное (рациональное) использование энергетических ресурсов. Использование меньшего количества энергии для обеспечения того же уровня энергетического обеспечения зданий и сооружений.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8586A5-AB0A-4FCA-B059-D1166C3BC2AF}"/>
              </a:ext>
            </a:extLst>
          </p:cNvPr>
          <p:cNvSpPr/>
          <p:nvPr/>
        </p:nvSpPr>
        <p:spPr>
          <a:xfrm>
            <a:off x="3860632" y="5216164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15%</a:t>
            </a:r>
            <a:endParaRPr lang="ru-RU" sz="2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8771CD-398D-42A1-A4DD-476220F3F737}"/>
              </a:ext>
            </a:extLst>
          </p:cNvPr>
          <p:cNvSpPr/>
          <p:nvPr/>
        </p:nvSpPr>
        <p:spPr>
          <a:xfrm>
            <a:off x="3860631" y="5628806"/>
            <a:ext cx="7200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23%</a:t>
            </a:r>
            <a:endParaRPr lang="ru-RU" sz="24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CB6BAEF-F674-47FF-BBAA-A18A7665BA76}"/>
              </a:ext>
            </a:extLst>
          </p:cNvPr>
          <p:cNvSpPr/>
          <p:nvPr/>
        </p:nvSpPr>
        <p:spPr>
          <a:xfrm>
            <a:off x="4924586" y="4885023"/>
            <a:ext cx="4016926" cy="1169551"/>
          </a:xfrm>
          <a:prstGeom prst="rect">
            <a:avLst/>
          </a:prstGeom>
          <a:solidFill>
            <a:srgbClr val="0062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Опция «</a:t>
            </a:r>
            <a:r>
              <a:rPr lang="ru-RU" sz="1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Энерджи</a:t>
            </a: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обеспечивает низкую воздухопроницаемость оболочки здания, тем самым сохраняется тепло, что позволяет снизить потребление энергоресурсов до </a:t>
            </a:r>
          </a:p>
          <a:p>
            <a:pPr algn="r"/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E8B2BFA-57D1-4C7E-BBB5-54F63389C90C}"/>
              </a:ext>
            </a:extLst>
          </p:cNvPr>
          <p:cNvSpPr/>
          <p:nvPr/>
        </p:nvSpPr>
        <p:spPr>
          <a:xfrm>
            <a:off x="8335085" y="5721139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30%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4F770E-2E78-46D2-83F5-5A4A797A9E2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715" y="1931860"/>
            <a:ext cx="3384029" cy="2947876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C197B3A-4B45-4727-80DF-FCB32D8F2F85}"/>
              </a:ext>
            </a:extLst>
          </p:cNvPr>
          <p:cNvSpPr/>
          <p:nvPr/>
        </p:nvSpPr>
        <p:spPr>
          <a:xfrm>
            <a:off x="239530" y="2165313"/>
            <a:ext cx="5158417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2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latin typeface="Calibri" panose="020F0502020204030204" pitchFamily="34" charset="0"/>
                <a:cs typeface="Calibri" panose="020F0502020204030204" pitchFamily="34" charset="0"/>
              </a:rPr>
              <a:t>Минераловатные плиты на основе кварца с низким коэффициентом теплопроводности </a:t>
            </a:r>
            <a:r>
              <a:rPr lang="el-GR" altLang="en-US" sz="1500" dirty="0">
                <a:latin typeface="Calibri" panose="020F0502020204030204" pitchFamily="34" charset="0"/>
              </a:rPr>
              <a:t>λ</a:t>
            </a:r>
            <a:r>
              <a:rPr lang="ru-RU" altLang="en-US" sz="1500" dirty="0">
                <a:latin typeface="Calibri" panose="020F0502020204030204" pitchFamily="34" charset="0"/>
              </a:rPr>
              <a:t>=0,040 Вт/</a:t>
            </a:r>
            <a:r>
              <a:rPr lang="ru-RU" altLang="en-US" sz="1500" dirty="0" err="1">
                <a:latin typeface="Calibri" panose="020F0502020204030204" pitchFamily="34" charset="0"/>
              </a:rPr>
              <a:t>м·</a:t>
            </a:r>
            <a:r>
              <a:rPr lang="ru-RU" altLang="en-US" sz="1500" baseline="30000" dirty="0" err="1">
                <a:latin typeface="Calibri" panose="020F0502020204030204" pitchFamily="34" charset="0"/>
              </a:rPr>
              <a:t>О</a:t>
            </a:r>
            <a:r>
              <a:rPr lang="ru-RU" altLang="en-US" sz="1500" dirty="0" err="1">
                <a:latin typeface="Calibri" panose="020F0502020204030204" pitchFamily="34" charset="0"/>
              </a:rPr>
              <a:t>С</a:t>
            </a:r>
            <a:r>
              <a:rPr lang="ru-RU" altLang="en-US" sz="1500" dirty="0">
                <a:latin typeface="Calibri" panose="020F0502020204030204" pitchFamily="34" charset="0"/>
              </a:rPr>
              <a:t>;</a:t>
            </a:r>
          </a:p>
          <a:p>
            <a:pPr marL="265113" lvl="2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latin typeface="Calibri" panose="020F0502020204030204" pitchFamily="34" charset="0"/>
              </a:rPr>
              <a:t>Толщина сэндвич панелей от 100 мм до 250 мм;</a:t>
            </a:r>
          </a:p>
          <a:p>
            <a:pPr marL="265113" lvl="2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latin typeface="Calibri" panose="020F0502020204030204" pitchFamily="34" charset="0"/>
              </a:rPr>
              <a:t>Приведенное сопротивление теплопередаче </a:t>
            </a:r>
            <a:r>
              <a:rPr lang="en-US" sz="1500" dirty="0">
                <a:latin typeface="Calibri" panose="020F0502020204030204" pitchFamily="34" charset="0"/>
              </a:rPr>
              <a:t>R </a:t>
            </a:r>
            <a:r>
              <a:rPr lang="ru-RU" sz="1500" dirty="0">
                <a:latin typeface="Calibri" panose="020F0502020204030204" pitchFamily="34" charset="0"/>
              </a:rPr>
              <a:t>выше в сравнении с традиционными минераловатными панелями;</a:t>
            </a:r>
          </a:p>
          <a:p>
            <a:pPr marL="265113" lvl="2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500" dirty="0">
                <a:latin typeface="Calibri" panose="020F0502020204030204" pitchFamily="34" charset="0"/>
              </a:rPr>
              <a:t>Объемная воздухопроницаемость не более </a:t>
            </a:r>
            <a:r>
              <a:rPr lang="en-US" sz="1500" dirty="0">
                <a:latin typeface="Calibri" panose="020F0502020204030204" pitchFamily="34" charset="0"/>
              </a:rPr>
              <a:t>q</a:t>
            </a:r>
            <a:r>
              <a:rPr lang="en-US" sz="1500" baseline="-25000" dirty="0">
                <a:latin typeface="Calibri" panose="020F0502020204030204" pitchFamily="34" charset="0"/>
              </a:rPr>
              <a:t>50</a:t>
            </a:r>
            <a:r>
              <a:rPr lang="en-US" sz="1500" dirty="0">
                <a:latin typeface="Calibri" panose="020F0502020204030204" pitchFamily="34" charset="0"/>
              </a:rPr>
              <a:t>=1,0 </a:t>
            </a:r>
            <a:r>
              <a:rPr lang="ru-RU" sz="1500" dirty="0">
                <a:latin typeface="Calibri" panose="020F0502020204030204" pitchFamily="34" charset="0"/>
              </a:rPr>
              <a:t>м</a:t>
            </a:r>
            <a:r>
              <a:rPr lang="ru-RU" sz="1500" baseline="30000" dirty="0">
                <a:latin typeface="Calibri" panose="020F0502020204030204" pitchFamily="34" charset="0"/>
              </a:rPr>
              <a:t>3</a:t>
            </a:r>
            <a:r>
              <a:rPr lang="ru-RU" sz="1500" dirty="0">
                <a:latin typeface="Calibri" panose="020F0502020204030204" pitchFamily="34" charset="0"/>
              </a:rPr>
              <a:t>/м</a:t>
            </a:r>
            <a:r>
              <a:rPr lang="ru-RU" sz="1500" baseline="30000" dirty="0">
                <a:latin typeface="Calibri" panose="020F0502020204030204" pitchFamily="34" charset="0"/>
              </a:rPr>
              <a:t>2</a:t>
            </a:r>
            <a:r>
              <a:rPr lang="ru-RU" sz="1500" dirty="0">
                <a:latin typeface="Calibri" panose="020F0502020204030204" pitchFamily="34" charset="0"/>
              </a:rPr>
              <a:t>·ч при кратности воздухообмена 0,3 1/ч – доступно для опции «</a:t>
            </a:r>
            <a:r>
              <a:rPr lang="ru-RU" sz="1500" dirty="0" err="1">
                <a:latin typeface="Calibri" panose="020F0502020204030204" pitchFamily="34" charset="0"/>
              </a:rPr>
              <a:t>Энерджи</a:t>
            </a:r>
            <a:r>
              <a:rPr lang="ru-RU" sz="1500" dirty="0">
                <a:latin typeface="Calibri" panose="020F0502020204030204" pitchFamily="34" charset="0"/>
              </a:rPr>
              <a:t>» и гарантирован стандартно очень низкий класс воздухопроницаемости при </a:t>
            </a:r>
            <a:r>
              <a:rPr lang="en-US" sz="1500" dirty="0">
                <a:latin typeface="Calibri" panose="020F0502020204030204" pitchFamily="34" charset="0"/>
              </a:rPr>
              <a:t>n</a:t>
            </a:r>
            <a:r>
              <a:rPr lang="en-US" sz="1500" baseline="-25000" dirty="0">
                <a:latin typeface="Calibri" panose="020F0502020204030204" pitchFamily="34" charset="0"/>
              </a:rPr>
              <a:t>50</a:t>
            </a:r>
            <a:r>
              <a:rPr lang="en-US" sz="1500" dirty="0">
                <a:latin typeface="Calibri" panose="020F0502020204030204" pitchFamily="34" charset="0"/>
              </a:rPr>
              <a:t>&lt;1</a:t>
            </a:r>
            <a:r>
              <a:rPr lang="ru-RU" sz="1500" dirty="0">
                <a:latin typeface="Calibri" panose="020F0502020204030204" pitchFamily="34" charset="0"/>
              </a:rPr>
              <a:t>,0 1/ч 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DF5840-D81F-4308-AC8E-65789D4118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6392283"/>
            <a:ext cx="792088" cy="357474"/>
          </a:xfrm>
          <a:prstGeom prst="rect">
            <a:avLst/>
          </a:prstGeom>
        </p:spPr>
      </p:pic>
      <p:sp>
        <p:nvSpPr>
          <p:cNvPr id="20" name="Дата 3">
            <a:extLst>
              <a:ext uri="{FF2B5EF4-FFF2-40B4-BE49-F238E27FC236}">
                <a16:creationId xmlns:a16="http://schemas.microsoft.com/office/drawing/2014/main" id="{CADE76BD-2174-4787-B2A8-D7EB72292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7744" y="6358002"/>
            <a:ext cx="1152128" cy="365125"/>
          </a:xfrm>
        </p:spPr>
        <p:txBody>
          <a:bodyPr/>
          <a:lstStyle/>
          <a:p>
            <a:pPr>
              <a:defRPr/>
            </a:pPr>
            <a:r>
              <a:rPr lang="ru-RU"/>
              <a:t>05.03.2020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45456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6DE83F6-62B4-4BB9-A8B1-B6C0468EEB77}"/>
              </a:ext>
            </a:extLst>
          </p:cNvPr>
          <p:cNvSpPr/>
          <p:nvPr/>
        </p:nvSpPr>
        <p:spPr>
          <a:xfrm rot="5400000">
            <a:off x="-983454" y="2826333"/>
            <a:ext cx="3650079" cy="1296144"/>
          </a:xfrm>
          <a:prstGeom prst="rect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79FE8B-800A-46DF-92B2-96957822EF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98" y="1628800"/>
            <a:ext cx="3166300" cy="295958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1002-F945-264C-A3D2-3223DC248F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616230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628650" algn="r"/>
            <a:r>
              <a:rPr lang="ru-RU" sz="24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ЭКОЛОГИЧНОСТЬ,</a:t>
            </a:r>
          </a:p>
          <a:p>
            <a:pPr marL="628650" indent="-628650" algn="r"/>
            <a:r>
              <a:rPr lang="ru-RU" sz="24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СНИЖЕНИЕ ВЛИЯНИЯ НА ОКРУЖАЮЩУЮ СРЕДУ</a:t>
            </a:r>
          </a:p>
          <a:p>
            <a:pPr marL="628650" indent="-628650" algn="ctr"/>
            <a:endParaRPr lang="ru-RU" sz="2400" b="1" cap="all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>
            <a:off x="405190" y="576842"/>
            <a:ext cx="841528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азвание 1">
            <a:extLst>
              <a:ext uri="{FF2B5EF4-FFF2-40B4-BE49-F238E27FC236}">
                <a16:creationId xmlns:a16="http://schemas.microsoft.com/office/drawing/2014/main" id="{4D2DA32D-62C4-4EF5-A199-E838E54BF015}"/>
              </a:ext>
            </a:extLst>
          </p:cNvPr>
          <p:cNvSpPr txBox="1">
            <a:spLocks/>
          </p:cNvSpPr>
          <p:nvPr/>
        </p:nvSpPr>
        <p:spPr>
          <a:xfrm>
            <a:off x="287586" y="167959"/>
            <a:ext cx="7992887" cy="408883"/>
          </a:xfrm>
          <a:prstGeom prst="rect">
            <a:avLst/>
          </a:prstGeom>
        </p:spPr>
        <p:txBody>
          <a:bodyPr vert="horz" lIns="84406" tIns="42203" rIns="84406" bIns="42203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215" b="1" dirty="0">
                <a:latin typeface="Calibri" panose="020F0502020204030204" pitchFamily="34" charset="0"/>
                <a:cs typeface="Arial" charset="0"/>
              </a:rPr>
              <a:t>Уникальные характеристики сэндвич-панелей «Венталл Грин» </a:t>
            </a:r>
            <a:r>
              <a:rPr lang="en-US" sz="2215" b="1" dirty="0">
                <a:latin typeface="Calibri" panose="020F0502020204030204" pitchFamily="34" charset="0"/>
                <a:cs typeface="Arial" charset="0"/>
              </a:rPr>
              <a:t>| </a:t>
            </a:r>
            <a:r>
              <a:rPr lang="ru-RU" sz="2215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5</a:t>
            </a:r>
            <a:r>
              <a:rPr lang="ru-RU" sz="2215" b="1" dirty="0"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51920" y="1628800"/>
            <a:ext cx="4968552" cy="4307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A0C188-69D9-4E38-B26D-5B0095E11346}"/>
              </a:ext>
            </a:extLst>
          </p:cNvPr>
          <p:cNvSpPr txBox="1"/>
          <p:nvPr/>
        </p:nvSpPr>
        <p:spPr>
          <a:xfrm>
            <a:off x="3998398" y="2060849"/>
            <a:ext cx="47500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altLang="en-US" sz="1200" dirty="0"/>
              <a:t>Основная задача зеленого строительства – снижение уровня потребления ресурсов на протяжении всего жизненного цикла здания, начиная от проектирования и производства материалов до процесса строительства, эксплуатации, ремонта и утилизации.</a:t>
            </a:r>
          </a:p>
          <a:p>
            <a:pPr marL="228600" indent="-228600">
              <a:buAutoNum type="arabicPeriod"/>
            </a:pPr>
            <a:endParaRPr lang="ru-RU" altLang="en-US" sz="1200" dirty="0"/>
          </a:p>
          <a:p>
            <a:pPr marL="228600" indent="-228600">
              <a:buAutoNum type="arabicPeriod"/>
            </a:pPr>
            <a:r>
              <a:rPr lang="ru-RU" altLang="en-US" sz="1200" dirty="0"/>
              <a:t>Детальная проработка процессов, начиная от сырья, производства, логистики  и до переработки с целью свести к минимуму воздействие на окружающую среду.</a:t>
            </a:r>
          </a:p>
          <a:p>
            <a:pPr marL="228600" indent="-228600">
              <a:buAutoNum type="arabicPeriod"/>
            </a:pPr>
            <a:endParaRPr lang="ru-RU" altLang="en-US" sz="1200" dirty="0"/>
          </a:p>
          <a:p>
            <a:pPr marL="228600" indent="-228600">
              <a:buAutoNum type="arabicPeriod"/>
            </a:pPr>
            <a:r>
              <a:rPr lang="ru-RU" altLang="en-US" sz="1200" dirty="0"/>
              <a:t>В производстве компонентов панелей используется более 85% возобновляемых материалов при этом затрачивается на 30% меньше энергии, что сокращает на 20% выбросы СО2 в окружающую среду. </a:t>
            </a:r>
          </a:p>
          <a:p>
            <a:pPr marL="228600" indent="-228600">
              <a:buAutoNum type="arabicPeriod"/>
            </a:pPr>
            <a:endParaRPr lang="ru-RU" altLang="en-US" sz="1200" dirty="0"/>
          </a:p>
          <a:p>
            <a:pPr marL="228600" indent="-228600">
              <a:buAutoNum type="arabicPeriod"/>
            </a:pPr>
            <a:r>
              <a:rPr lang="ru-RU" altLang="en-US" sz="1200" dirty="0"/>
              <a:t>Отсутствие затрат на утилизацию. Приблизительно 90% используемой стали в мире возвращается на переработку. Около 70% минеральной ваты на основе кварцевого волокна перерабатывается в компании ISOVER 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FD11FB6-5B15-4569-8DA1-2AEA62309B7A}"/>
              </a:ext>
            </a:extLst>
          </p:cNvPr>
          <p:cNvSpPr/>
          <p:nvPr/>
        </p:nvSpPr>
        <p:spPr>
          <a:xfrm>
            <a:off x="310756" y="4904511"/>
            <a:ext cx="3395443" cy="830997"/>
          </a:xfrm>
          <a:prstGeom prst="rect">
            <a:avLst/>
          </a:prstGeom>
          <a:solidFill>
            <a:srgbClr val="92D050"/>
          </a:solidFill>
          <a:ln w="63500" cmpd="dbl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</a:rPr>
              <a:t>Применяя панели «</a:t>
            </a:r>
            <a:r>
              <a:rPr lang="ru-RU" sz="1600" b="1" dirty="0" err="1">
                <a:latin typeface="Calibri" panose="020F0502020204030204" pitchFamily="34" charset="0"/>
              </a:rPr>
              <a:t>Венталл</a:t>
            </a:r>
            <a:r>
              <a:rPr lang="ru-RU" sz="1600" b="1" dirty="0">
                <a:latin typeface="Calibri" panose="020F0502020204030204" pitchFamily="34" charset="0"/>
              </a:rPr>
              <a:t> Грин» в своих проектах, Вы тем самым заботитесь о будущих поколениях.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7D59A2-CEE7-4851-B81D-D1448EC37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34" y="671232"/>
            <a:ext cx="935464" cy="9298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EC8949-8FE2-441B-91A6-6B75075977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6392283"/>
            <a:ext cx="792088" cy="357474"/>
          </a:xfrm>
          <a:prstGeom prst="rect">
            <a:avLst/>
          </a:prstGeom>
        </p:spPr>
      </p:pic>
      <p:sp>
        <p:nvSpPr>
          <p:cNvPr id="13" name="Дата 3">
            <a:extLst>
              <a:ext uri="{FF2B5EF4-FFF2-40B4-BE49-F238E27FC236}">
                <a16:creationId xmlns:a16="http://schemas.microsoft.com/office/drawing/2014/main" id="{3EC015AF-1EF3-40F3-BE45-EEDF691F69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7744" y="6358002"/>
            <a:ext cx="1152128" cy="365125"/>
          </a:xfrm>
        </p:spPr>
        <p:txBody>
          <a:bodyPr/>
          <a:lstStyle/>
          <a:p>
            <a:pPr>
              <a:defRPr/>
            </a:pPr>
            <a:r>
              <a:rPr lang="ru-RU"/>
              <a:t>05.03.2020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35379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967588-013B-4D40-B270-268D660123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718" y="2473998"/>
            <a:ext cx="1463167" cy="11095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6900" y="2547556"/>
            <a:ext cx="809728" cy="22729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11F953-F498-4F6C-8C93-D00152D8A2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29" y="2664605"/>
            <a:ext cx="6760967" cy="203076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1002-F945-264C-A3D2-3223DC248F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14024" y="695672"/>
            <a:ext cx="69944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628650" algn="r"/>
            <a:r>
              <a:rPr lang="ru-RU" sz="24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ДОПОЛНИТЕЛЬНЫЕ БАЛЛЫ СЕРТИФИКАЦИИ ПО LEED, BREEAM, ЗЕЛЕНЫМ СТАНДАРТАМ</a:t>
            </a:r>
          </a:p>
        </p:txBody>
      </p: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>
            <a:off x="405190" y="633177"/>
            <a:ext cx="841528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азвание 1">
            <a:extLst>
              <a:ext uri="{FF2B5EF4-FFF2-40B4-BE49-F238E27FC236}">
                <a16:creationId xmlns:a16="http://schemas.microsoft.com/office/drawing/2014/main" id="{4D2DA32D-62C4-4EF5-A199-E838E54BF015}"/>
              </a:ext>
            </a:extLst>
          </p:cNvPr>
          <p:cNvSpPr txBox="1">
            <a:spLocks/>
          </p:cNvSpPr>
          <p:nvPr/>
        </p:nvSpPr>
        <p:spPr>
          <a:xfrm>
            <a:off x="320126" y="219007"/>
            <a:ext cx="7992887" cy="408883"/>
          </a:xfrm>
          <a:prstGeom prst="rect">
            <a:avLst/>
          </a:prstGeom>
        </p:spPr>
        <p:txBody>
          <a:bodyPr vert="horz" lIns="84406" tIns="42203" rIns="84406" bIns="42203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215" b="1" dirty="0">
                <a:latin typeface="Calibri" panose="020F0502020204030204" pitchFamily="34" charset="0"/>
                <a:cs typeface="Arial" charset="0"/>
              </a:rPr>
              <a:t>Уникальные характеристики сэндвич-панелей «Венталл Грин» </a:t>
            </a:r>
            <a:r>
              <a:rPr lang="en-US" sz="2215" b="1" dirty="0">
                <a:latin typeface="Calibri" panose="020F0502020204030204" pitchFamily="34" charset="0"/>
                <a:cs typeface="Arial" charset="0"/>
              </a:rPr>
              <a:t>| </a:t>
            </a:r>
            <a:r>
              <a:rPr lang="ru-RU" sz="2215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6</a:t>
            </a:r>
            <a:r>
              <a:rPr lang="ru-RU" sz="2215" b="1" dirty="0"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5189" y="1538119"/>
            <a:ext cx="8377183" cy="910554"/>
          </a:xfrm>
          <a:prstGeom prst="rect">
            <a:avLst/>
          </a:prstGeom>
          <a:solidFill>
            <a:srgbClr val="00B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845EE-96F4-48A6-8094-0C311D4F8728}"/>
              </a:ext>
            </a:extLst>
          </p:cNvPr>
          <p:cNvSpPr txBox="1"/>
          <p:nvPr/>
        </p:nvSpPr>
        <p:spPr>
          <a:xfrm>
            <a:off x="461576" y="1582520"/>
            <a:ext cx="8340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Системы экологической сертификации созданы для развития устойчивого строительства и продвижения ресурсосберегающих зданий.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Т.к. строительные материалы не могут самостоятельно зарабатывать баллы, мы предлагаем решения, которые могут помочь нашим клиентам достичь высоких оценок экологической экспертизы здания.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94DBAE-EAED-4C32-83DA-4E7249678C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7120" y="4033067"/>
            <a:ext cx="1810494" cy="865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D3FFCD-1618-4136-A29B-2A77CC5E19D1}"/>
              </a:ext>
            </a:extLst>
          </p:cNvPr>
          <p:cNvSpPr txBox="1"/>
          <p:nvPr/>
        </p:nvSpPr>
        <p:spPr>
          <a:xfrm>
            <a:off x="708343" y="2744882"/>
            <a:ext cx="62645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Ценность сэндвич-панелей «Венталл Грин» для «зеленой» сертификации:</a:t>
            </a:r>
          </a:p>
          <a:p>
            <a:endParaRPr lang="ru-RU" sz="1200" dirty="0"/>
          </a:p>
          <a:p>
            <a:r>
              <a:rPr lang="ru-RU" sz="1200" dirty="0"/>
              <a:t>1. Позволяет сравнивать материалы по фактическим, а не заявленным параметрам</a:t>
            </a:r>
          </a:p>
          <a:p>
            <a:endParaRPr lang="ru-RU" sz="1200" dirty="0"/>
          </a:p>
          <a:p>
            <a:r>
              <a:rPr lang="ru-RU" sz="1200" dirty="0"/>
              <a:t>2. Упростить процедуру выбора материалов для строительства зеленых зданий</a:t>
            </a:r>
          </a:p>
          <a:p>
            <a:endParaRPr lang="ru-RU" sz="1200" dirty="0"/>
          </a:p>
          <a:p>
            <a:r>
              <a:rPr lang="ru-RU" sz="1200" dirty="0"/>
              <a:t>3. Получить от 8 до 20 баллов при сертификации по LEED или BREEAM</a:t>
            </a:r>
          </a:p>
          <a:p>
            <a:endParaRPr lang="ru-RU" sz="1200" dirty="0"/>
          </a:p>
          <a:p>
            <a:r>
              <a:rPr lang="ru-RU" sz="1200" dirty="0"/>
              <a:t>4. Получить имидж компании, заботящейся об окружающей среде и ее обитателях</a:t>
            </a:r>
          </a:p>
          <a:p>
            <a:endParaRPr lang="ru-RU" sz="1200" dirty="0"/>
          </a:p>
          <a:p>
            <a:endParaRPr lang="ru-RU" sz="1200" dirty="0"/>
          </a:p>
          <a:p>
            <a:endParaRPr lang="en-US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02FA419-2206-43E6-9428-B95E815E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8843" y="3622493"/>
            <a:ext cx="1668523" cy="3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89B892-1EFF-463D-9ACA-E4D4756EDC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567" y="5319881"/>
            <a:ext cx="2908044" cy="7620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F26130A-1CEE-4219-A7FF-FBFF8BF85EE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803" y="5350270"/>
            <a:ext cx="2755631" cy="7193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039D1F-523B-43CD-9402-5E7F8FE03E7A}"/>
              </a:ext>
            </a:extLst>
          </p:cNvPr>
          <p:cNvSpPr txBox="1"/>
          <p:nvPr/>
        </p:nvSpPr>
        <p:spPr>
          <a:xfrm>
            <a:off x="361889" y="4857896"/>
            <a:ext cx="857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«ЗЕЛЕНЫЕ» РЕШЕНИЯ ПОЗВОЛЯЮТ ПОЛУЧИТЬ БАЛЛЫ В СЛЕДУЮЩИХ КАТЕГОРИЯХ: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92610C-2DB7-4C79-9274-44A197D49ED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900" y="5182950"/>
            <a:ext cx="2987299" cy="93276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C14DC71-0B5F-4E62-8022-5C01F30D9F5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6392283"/>
            <a:ext cx="792088" cy="357474"/>
          </a:xfrm>
          <a:prstGeom prst="rect">
            <a:avLst/>
          </a:prstGeom>
        </p:spPr>
      </p:pic>
      <p:sp>
        <p:nvSpPr>
          <p:cNvPr id="23" name="Дата 3">
            <a:extLst>
              <a:ext uri="{FF2B5EF4-FFF2-40B4-BE49-F238E27FC236}">
                <a16:creationId xmlns:a16="http://schemas.microsoft.com/office/drawing/2014/main" id="{1DA1DA25-9857-4830-8820-9616D6F6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7744" y="6358002"/>
            <a:ext cx="1152128" cy="365125"/>
          </a:xfrm>
        </p:spPr>
        <p:txBody>
          <a:bodyPr/>
          <a:lstStyle/>
          <a:p>
            <a:pPr>
              <a:defRPr/>
            </a:pPr>
            <a:r>
              <a:rPr lang="ru-RU"/>
              <a:t>05.03.2020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39950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21E443-2CC8-4384-BC28-A45E365596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137" y="5085185"/>
            <a:ext cx="3420695" cy="9356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2589736"/>
            <a:ext cx="809728" cy="22729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11F953-F498-4F6C-8C93-D00152D8A2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34" y="3558479"/>
            <a:ext cx="4440673" cy="267704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1002-F945-264C-A3D2-3223DC248F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26041" y="153100"/>
            <a:ext cx="6994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628650" algn="r"/>
            <a:r>
              <a:rPr lang="ru-RU" sz="24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ЗЕЛЕНОЕ СТРОИТЕЛЬСТВО В РОССИИ</a:t>
            </a:r>
          </a:p>
        </p:txBody>
      </p: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>
            <a:off x="405190" y="633177"/>
            <a:ext cx="841528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12907" y="218459"/>
            <a:ext cx="2880320" cy="910554"/>
          </a:xfrm>
          <a:prstGeom prst="rect">
            <a:avLst/>
          </a:prstGeom>
          <a:solidFill>
            <a:srgbClr val="00B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845EE-96F4-48A6-8094-0C311D4F8728}"/>
              </a:ext>
            </a:extLst>
          </p:cNvPr>
          <p:cNvSpPr txBox="1"/>
          <p:nvPr/>
        </p:nvSpPr>
        <p:spPr>
          <a:xfrm>
            <a:off x="487578" y="250775"/>
            <a:ext cx="297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Индикатор рынка устойчивого строительства в стране – количество зданий построенных по экологическим стандартам.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3FFCD-1618-4136-A29B-2A77CC5E19D1}"/>
              </a:ext>
            </a:extLst>
          </p:cNvPr>
          <p:cNvSpPr txBox="1"/>
          <p:nvPr/>
        </p:nvSpPr>
        <p:spPr>
          <a:xfrm>
            <a:off x="532160" y="3740398"/>
            <a:ext cx="4111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Учитывая глобальный тренд к развитию «зеленого» строительства, ожидается увеличение количества сертифицированных зданий на Российском рынке.</a:t>
            </a:r>
            <a:br>
              <a:rPr lang="ru-RU" sz="1200" dirty="0">
                <a:solidFill>
                  <a:srgbClr val="002060"/>
                </a:solidFill>
              </a:rPr>
            </a:br>
            <a:br>
              <a:rPr lang="ru-RU" sz="1200" dirty="0"/>
            </a:br>
            <a:r>
              <a:rPr lang="ru-RU" sz="1200" dirty="0"/>
              <a:t>А пока строят и сертифицируют здания:</a:t>
            </a:r>
          </a:p>
          <a:p>
            <a:endParaRPr lang="ru-RU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/>
              <a:t> любители новых технологий и энтузиасты;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/>
              <a:t> в маркетинговых целях для повышения привлекательности недвижимости для арендаторов, прежде всего иностранных;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200" dirty="0"/>
              <a:t> для удовлетворения требований тех или иных международных организаций, к примеру спортивных.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FEE2BB-851C-49BC-94C7-C8F5B5A1D4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896" y="794428"/>
            <a:ext cx="4945459" cy="2460297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67935BE-9785-411D-B8D9-457FB0BF5A73}"/>
              </a:ext>
            </a:extLst>
          </p:cNvPr>
          <p:cNvSpPr/>
          <p:nvPr/>
        </p:nvSpPr>
        <p:spPr>
          <a:xfrm>
            <a:off x="4827607" y="2156139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5C664D7-A333-4120-BC73-EE44A5F3FF5C}"/>
              </a:ext>
            </a:extLst>
          </p:cNvPr>
          <p:cNvSpPr/>
          <p:nvPr/>
        </p:nvSpPr>
        <p:spPr>
          <a:xfrm>
            <a:off x="8028384" y="1268760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130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B3404D-E3F5-4030-A82F-731A4572B8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607" y="3486196"/>
            <a:ext cx="3880626" cy="23200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8C25D9-8745-4AA6-B6E3-095683C0FE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66" y="1301649"/>
            <a:ext cx="3418857" cy="2206976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00A372-6445-4571-A788-1C28DEBD68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6392283"/>
            <a:ext cx="792088" cy="357474"/>
          </a:xfrm>
          <a:prstGeom prst="rect">
            <a:avLst/>
          </a:prstGeom>
        </p:spPr>
      </p:pic>
      <p:sp>
        <p:nvSpPr>
          <p:cNvPr id="21" name="Дата 3">
            <a:extLst>
              <a:ext uri="{FF2B5EF4-FFF2-40B4-BE49-F238E27FC236}">
                <a16:creationId xmlns:a16="http://schemas.microsoft.com/office/drawing/2014/main" id="{E2E31005-CCE7-4152-B118-865A607B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7744" y="6358002"/>
            <a:ext cx="1152128" cy="365125"/>
          </a:xfrm>
        </p:spPr>
        <p:txBody>
          <a:bodyPr/>
          <a:lstStyle/>
          <a:p>
            <a:pPr>
              <a:defRPr/>
            </a:pPr>
            <a:r>
              <a:rPr lang="ru-RU"/>
              <a:t>05.03.2020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47291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1002-F945-264C-A3D2-3223DC248F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6DE83F6-62B4-4BB9-A8B1-B6C0468EEB77}"/>
              </a:ext>
            </a:extLst>
          </p:cNvPr>
          <p:cNvSpPr/>
          <p:nvPr/>
        </p:nvSpPr>
        <p:spPr>
          <a:xfrm rot="5400000">
            <a:off x="1698677" y="3084289"/>
            <a:ext cx="3412433" cy="1554220"/>
          </a:xfrm>
          <a:prstGeom prst="rect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828699-78AB-4D61-B2E5-DA542814F7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849" y="790222"/>
            <a:ext cx="803064" cy="80306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691680" y="969458"/>
            <a:ext cx="6994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628650" algn="r"/>
            <a:r>
              <a:rPr lang="ru-RU" sz="24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Техническая поддержка </a:t>
            </a:r>
          </a:p>
        </p:txBody>
      </p: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>
            <a:off x="405190" y="633177"/>
            <a:ext cx="8415282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азвание 1">
            <a:extLst>
              <a:ext uri="{FF2B5EF4-FFF2-40B4-BE49-F238E27FC236}">
                <a16:creationId xmlns:a16="http://schemas.microsoft.com/office/drawing/2014/main" id="{4D2DA32D-62C4-4EF5-A199-E838E54BF015}"/>
              </a:ext>
            </a:extLst>
          </p:cNvPr>
          <p:cNvSpPr txBox="1">
            <a:spLocks/>
          </p:cNvSpPr>
          <p:nvPr/>
        </p:nvSpPr>
        <p:spPr>
          <a:xfrm>
            <a:off x="320126" y="219007"/>
            <a:ext cx="7992887" cy="408883"/>
          </a:xfrm>
          <a:prstGeom prst="rect">
            <a:avLst/>
          </a:prstGeom>
        </p:spPr>
        <p:txBody>
          <a:bodyPr vert="horz" lIns="84406" tIns="42203" rIns="84406" bIns="42203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215" b="1" dirty="0">
                <a:latin typeface="Calibri" panose="020F0502020204030204" pitchFamily="34" charset="0"/>
                <a:cs typeface="Arial" charset="0"/>
              </a:rPr>
              <a:t>Уникальные характеристики сэндвич-панелей «Венталл Грин» </a:t>
            </a:r>
            <a:r>
              <a:rPr lang="en-US" sz="2215" b="1" dirty="0">
                <a:latin typeface="Calibri" panose="020F0502020204030204" pitchFamily="34" charset="0"/>
                <a:cs typeface="Arial" charset="0"/>
              </a:rPr>
              <a:t>| </a:t>
            </a:r>
            <a:r>
              <a:rPr lang="ru-RU" sz="2215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7</a:t>
            </a:r>
            <a:r>
              <a:rPr lang="ru-RU" sz="2215" b="1" dirty="0">
                <a:latin typeface="Calibri" panose="020F0502020204030204" pitchFamily="34" charset="0"/>
                <a:cs typeface="Arial" charset="0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51920" y="1844823"/>
            <a:ext cx="4968552" cy="4307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01_ДиФерро\04_Полиграфия\05_Картинки_Иконки\Картинки\banner-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674" y="3869689"/>
            <a:ext cx="3230707" cy="143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76132" y="5229059"/>
            <a:ext cx="2118657" cy="92333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Техническая поддержка </a:t>
            </a:r>
            <a:b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специалистами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R&amp;D</a:t>
            </a:r>
            <a:b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24/7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1974026"/>
            <a:ext cx="410445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Сервис</a:t>
            </a:r>
            <a:r>
              <a:rPr lang="ru-RU" sz="13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взаимодействия с клиентом осуществляется на всех стадиях реализации проекта с предоставлением </a:t>
            </a:r>
            <a:r>
              <a:rPr lang="ru-RU" sz="1300" b="1" dirty="0">
                <a:latin typeface="Calibri" panose="020F0502020204030204" pitchFamily="34" charset="0"/>
                <a:cs typeface="Calibri" panose="020F0502020204030204" pitchFamily="34" charset="0"/>
              </a:rPr>
              <a:t>компетентных консультаций </a:t>
            </a: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и другой необходимой информации, </a:t>
            </a:r>
            <a:r>
              <a:rPr lang="ru-RU" sz="1300" b="1" dirty="0">
                <a:latin typeface="Calibri" panose="020F0502020204030204" pitchFamily="34" charset="0"/>
                <a:cs typeface="Calibri" panose="020F0502020204030204" pitchFamily="34" charset="0"/>
              </a:rPr>
              <a:t>в т.ч. технических расчётов.</a:t>
            </a: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 На любое обращение по качеству поставленной продукции работает </a:t>
            </a:r>
            <a:r>
              <a:rPr lang="ru-RU" sz="1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специальный отдел по расследованию рекламаций </a:t>
            </a: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и всегда принимается обоюдовыгодное решение. </a:t>
            </a:r>
          </a:p>
          <a:p>
            <a:pPr>
              <a:spcBef>
                <a:spcPts val="1200"/>
              </a:spcBef>
            </a:pPr>
            <a:r>
              <a:rPr lang="ru-RU" sz="1300" b="1" dirty="0">
                <a:latin typeface="Calibri" panose="020F0502020204030204" pitchFamily="34" charset="0"/>
                <a:cs typeface="Calibri" panose="020F0502020204030204" pitchFamily="34" charset="0"/>
              </a:rPr>
              <a:t>Все поставки сопровождаются подробными схемами монтажа, узлами и рекомендациями для качественного выполнения работ.</a:t>
            </a:r>
          </a:p>
          <a:p>
            <a:pPr>
              <a:spcBef>
                <a:spcPts val="1200"/>
              </a:spcBef>
            </a:pP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Для монтажа сэндвич-панелей практикуется </a:t>
            </a:r>
            <a:r>
              <a:rPr lang="ru-RU" sz="1300" b="1" dirty="0">
                <a:latin typeface="Calibri" panose="020F0502020204030204" pitchFamily="34" charset="0"/>
                <a:cs typeface="Calibri" panose="020F0502020204030204" pitchFamily="34" charset="0"/>
              </a:rPr>
              <a:t>комплексная поставка </a:t>
            </a: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необходимых </a:t>
            </a:r>
            <a:r>
              <a:rPr lang="ru-RU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доборных</a:t>
            </a: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 элементов и метизов, таких как гнутые оцинкованные профили (в т.ч. </a:t>
            </a:r>
            <a:r>
              <a:rPr lang="ru-RU" sz="1300" dirty="0" err="1">
                <a:latin typeface="Calibri" panose="020F0502020204030204" pitchFamily="34" charset="0"/>
                <a:cs typeface="Calibri" panose="020F0502020204030204" pitchFamily="34" charset="0"/>
              </a:rPr>
              <a:t>термопрофили</a:t>
            </a: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), фасонные элементы с полимерным покрытием, детали водосточной системы, крепеж, а также по согласованию с клиентом уплотнительные и герметизирующие материалы</a:t>
            </a:r>
            <a:r>
              <a:rPr lang="ru-RU" sz="13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764643"/>
            <a:ext cx="559997" cy="5754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363" y="4535722"/>
            <a:ext cx="537142" cy="4867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5963" y="2049924"/>
            <a:ext cx="499942" cy="4999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6F7321-74F5-432D-8F4C-E6D3F11FA66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74" y="1174883"/>
            <a:ext cx="2480974" cy="20235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3122096"/>
            <a:ext cx="2880319" cy="738664"/>
          </a:xfrm>
          <a:prstGeom prst="rect">
            <a:avLst/>
          </a:prstGeom>
          <a:solidFill>
            <a:srgbClr val="C4D80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Помощь в подготовке технических расчетов для предоставления в согласующие органы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B2DBFCF-B4BA-4AEF-9956-7B3AB30C22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6392283"/>
            <a:ext cx="792088" cy="357474"/>
          </a:xfrm>
          <a:prstGeom prst="rect">
            <a:avLst/>
          </a:prstGeom>
        </p:spPr>
      </p:pic>
      <p:sp>
        <p:nvSpPr>
          <p:cNvPr id="26" name="Дата 3">
            <a:extLst>
              <a:ext uri="{FF2B5EF4-FFF2-40B4-BE49-F238E27FC236}">
                <a16:creationId xmlns:a16="http://schemas.microsoft.com/office/drawing/2014/main" id="{DF4CCDE0-FABB-4DDC-AD48-7F981FF6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7744" y="6358002"/>
            <a:ext cx="1152128" cy="365125"/>
          </a:xfrm>
        </p:spPr>
        <p:txBody>
          <a:bodyPr/>
          <a:lstStyle/>
          <a:p>
            <a:pPr>
              <a:defRPr/>
            </a:pPr>
            <a:r>
              <a:rPr lang="ru-RU"/>
              <a:t>05.03.2020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37349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1080119"/>
          </a:xfrm>
        </p:spPr>
        <p:txBody>
          <a:bodyPr/>
          <a:lstStyle/>
          <a:p>
            <a:r>
              <a:rPr lang="ru-RU" altLang="en-US" sz="2400" b="1" cap="all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+mn-ea"/>
              </a:rPr>
              <a:t>ПРИМЕР ПРИМЕНЕНИЯ СЭНДВИЧ ПАНЕЛЕЙ «</a:t>
            </a:r>
            <a:r>
              <a:rPr lang="ru-RU" altLang="en-US" sz="2400" b="1" cap="all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+mn-ea"/>
              </a:rPr>
              <a:t>Венталл</a:t>
            </a:r>
            <a:r>
              <a:rPr lang="ru-RU" altLang="en-US" sz="2400" b="1" cap="all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+mn-ea"/>
              </a:rPr>
              <a:t> Грин»</a:t>
            </a:r>
            <a:br>
              <a:rPr lang="ru-RU" altLang="en-US" sz="2400" b="1" cap="all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+mn-ea"/>
              </a:rPr>
            </a:br>
            <a:r>
              <a:rPr lang="ru-RU" altLang="en-US" sz="2400" b="1" cap="all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+mn-ea"/>
              </a:rPr>
              <a:t>С ВЫСОКОЙ СТЕПЕНЬЮ ТЕПЛОИЗОЛЯЦИИ</a:t>
            </a:r>
            <a:endParaRPr lang="en-US" sz="2400" b="1" cap="all" dirty="0">
              <a:solidFill>
                <a:srgbClr val="C00000"/>
              </a:solidFill>
              <a:effectLst/>
              <a:latin typeface="Calibri" panose="020F0502020204030204" pitchFamily="34" charset="0"/>
              <a:ea typeface="+mn-ea"/>
            </a:endParaRPr>
          </a:p>
        </p:txBody>
      </p:sp>
      <p:sp>
        <p:nvSpPr>
          <p:cNvPr id="12" name="Дата 1">
            <a:extLst>
              <a:ext uri="{FF2B5EF4-FFF2-40B4-BE49-F238E27FC236}">
                <a16:creationId xmlns:a16="http://schemas.microsoft.com/office/drawing/2014/main" id="{F19C673A-8304-441C-B764-298EEBC4CD4A}"/>
              </a:ext>
            </a:extLst>
          </p:cNvPr>
          <p:cNvSpPr txBox="1">
            <a:spLocks/>
          </p:cNvSpPr>
          <p:nvPr/>
        </p:nvSpPr>
        <p:spPr>
          <a:xfrm>
            <a:off x="2223015" y="6359865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536B3-2EEE-4119-B2C4-B16477189A2D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02.03.2020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6743E4FB-B828-4BAE-B943-362167434760}"/>
              </a:ext>
            </a:extLst>
          </p:cNvPr>
          <p:cNvSpPr txBox="1">
            <a:spLocks/>
          </p:cNvSpPr>
          <p:nvPr/>
        </p:nvSpPr>
        <p:spPr>
          <a:xfrm>
            <a:off x="251520" y="6359865"/>
            <a:ext cx="561280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D4D5-33D0-4917-8778-D875B9009C4E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1A3193E-647B-47BA-8F1B-AF34A43200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289" y="984234"/>
            <a:ext cx="1584176" cy="1104861"/>
          </a:xfrm>
          <a:prstGeom prst="rect">
            <a:avLst/>
          </a:prstGeom>
        </p:spPr>
      </p:pic>
      <p:sp>
        <p:nvSpPr>
          <p:cNvPr id="19" name="Rectangle 3">
            <a:extLst>
              <a:ext uri="{FF2B5EF4-FFF2-40B4-BE49-F238E27FC236}">
                <a16:creationId xmlns:a16="http://schemas.microsoft.com/office/drawing/2014/main" id="{CD585ACB-7D42-4CB1-9782-9782B9589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769" y="2377127"/>
            <a:ext cx="3315539" cy="97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63588" indent="-287338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folHlink"/>
                </a:solidFill>
                <a:latin typeface="+mn-lt"/>
              </a:defRPr>
            </a:lvl2pPr>
            <a:lvl3pPr marL="1144588" indent="-1905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folHlink"/>
                </a:solidFill>
                <a:latin typeface="+mn-lt"/>
              </a:defRPr>
            </a:lvl3pPr>
            <a:lvl4pPr marL="1525588" indent="-1905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200">
                <a:solidFill>
                  <a:schemeClr val="folHlink"/>
                </a:solidFill>
                <a:latin typeface="+mn-lt"/>
              </a:defRPr>
            </a:lvl4pPr>
            <a:lvl5pPr marL="1906588" indent="-1905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200">
                <a:solidFill>
                  <a:schemeClr val="folHlink"/>
                </a:solidFill>
                <a:latin typeface="+mn-lt"/>
              </a:defRPr>
            </a:lvl5pPr>
            <a:lvl6pPr marL="2363788" indent="-190500" algn="l" rtl="0" fontAlgn="base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itchFamily="34" charset="0"/>
              <a:buChar char="»"/>
              <a:defRPr sz="1200">
                <a:solidFill>
                  <a:schemeClr val="folHlink"/>
                </a:solidFill>
                <a:latin typeface="+mn-lt"/>
              </a:defRPr>
            </a:lvl6pPr>
            <a:lvl7pPr marL="2820988" indent="-190500" algn="l" rtl="0" fontAlgn="base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itchFamily="34" charset="0"/>
              <a:buChar char="»"/>
              <a:defRPr sz="1200">
                <a:solidFill>
                  <a:schemeClr val="folHlink"/>
                </a:solidFill>
                <a:latin typeface="+mn-lt"/>
              </a:defRPr>
            </a:lvl7pPr>
            <a:lvl8pPr marL="3278188" indent="-190500" algn="l" rtl="0" fontAlgn="base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itchFamily="34" charset="0"/>
              <a:buChar char="»"/>
              <a:defRPr sz="1200">
                <a:solidFill>
                  <a:schemeClr val="folHlink"/>
                </a:solidFill>
                <a:latin typeface="+mn-lt"/>
              </a:defRPr>
            </a:lvl8pPr>
            <a:lvl9pPr marL="3735388" indent="-190500" algn="l" rtl="0" fontAlgn="base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itchFamily="34" charset="0"/>
              <a:buChar char="»"/>
              <a:defRPr sz="1200">
                <a:solidFill>
                  <a:schemeClr val="folHlink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C2516"/>
              </a:buClr>
              <a:buSzTx/>
              <a:buNone/>
              <a:tabLst/>
              <a:defRPr/>
            </a:pPr>
            <a:r>
              <a:rPr kumimoji="0" lang="ru-RU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Комплекс жилых зданий  в ЯНАО, </a:t>
            </a:r>
            <a:r>
              <a:rPr kumimoji="0" lang="ru-RU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Новопортовское</a:t>
            </a:r>
            <a:r>
              <a:rPr kumimoji="0" lang="ru-RU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месторождение.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A07224B-9C76-45B7-BE19-8D81D73A0F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4859" y="3429000"/>
            <a:ext cx="6359630" cy="28083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FBADF03-291C-429E-A292-B442FAF67B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039374"/>
            <a:ext cx="4951103" cy="2317618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5F70A3E3-C5D5-485F-9E29-2256F6E37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19" y="3933056"/>
            <a:ext cx="223224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63588" indent="-287338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folHlink"/>
                </a:solidFill>
                <a:latin typeface="+mn-lt"/>
              </a:defRPr>
            </a:lvl2pPr>
            <a:lvl3pPr marL="1144588" indent="-1905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folHlink"/>
                </a:solidFill>
                <a:latin typeface="+mn-lt"/>
              </a:defRPr>
            </a:lvl3pPr>
            <a:lvl4pPr marL="1525588" indent="-1905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200">
                <a:solidFill>
                  <a:schemeClr val="folHlink"/>
                </a:solidFill>
                <a:latin typeface="+mn-lt"/>
              </a:defRPr>
            </a:lvl4pPr>
            <a:lvl5pPr marL="1906588" indent="-1905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200">
                <a:solidFill>
                  <a:schemeClr val="folHlink"/>
                </a:solidFill>
                <a:latin typeface="+mn-lt"/>
              </a:defRPr>
            </a:lvl5pPr>
            <a:lvl6pPr marL="2363788" indent="-190500" algn="l" rtl="0" fontAlgn="base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itchFamily="34" charset="0"/>
              <a:buChar char="»"/>
              <a:defRPr sz="1200">
                <a:solidFill>
                  <a:schemeClr val="folHlink"/>
                </a:solidFill>
                <a:latin typeface="+mn-lt"/>
              </a:defRPr>
            </a:lvl6pPr>
            <a:lvl7pPr marL="2820988" indent="-190500" algn="l" rtl="0" fontAlgn="base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itchFamily="34" charset="0"/>
              <a:buChar char="»"/>
              <a:defRPr sz="1200">
                <a:solidFill>
                  <a:schemeClr val="folHlink"/>
                </a:solidFill>
                <a:latin typeface="+mn-lt"/>
              </a:defRPr>
            </a:lvl7pPr>
            <a:lvl8pPr marL="3278188" indent="-190500" algn="l" rtl="0" fontAlgn="base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itchFamily="34" charset="0"/>
              <a:buChar char="»"/>
              <a:defRPr sz="1200">
                <a:solidFill>
                  <a:schemeClr val="folHlink"/>
                </a:solidFill>
                <a:latin typeface="+mn-lt"/>
              </a:defRPr>
            </a:lvl8pPr>
            <a:lvl9pPr marL="3735388" indent="-190500" algn="l" rtl="0" fontAlgn="base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itchFamily="34" charset="0"/>
              <a:buChar char="»"/>
              <a:defRPr sz="1200">
                <a:solidFill>
                  <a:schemeClr val="folHlink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C2516"/>
              </a:buClr>
              <a:buSzTx/>
              <a:buNone/>
              <a:tabLst/>
              <a:defRPr/>
            </a:pPr>
            <a:r>
              <a:rPr kumimoji="0" lang="ru-RU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Стеновые сэндвич </a:t>
            </a:r>
            <a:r>
              <a:rPr lang="ru-RU" altLang="en-US" sz="1800" kern="0" dirty="0">
                <a:solidFill>
                  <a:schemeClr val="tx1"/>
                </a:solidFill>
                <a:latin typeface="Arial"/>
              </a:rPr>
              <a:t>панели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C2516"/>
              </a:buClr>
              <a:buSzTx/>
              <a:buNone/>
              <a:tabLst/>
              <a:defRPr/>
            </a:pPr>
            <a:r>
              <a:rPr lang="ru-RU" altLang="en-US" sz="1800" kern="0" dirty="0" err="1">
                <a:solidFill>
                  <a:schemeClr val="tx1"/>
                </a:solidFill>
                <a:latin typeface="Arial"/>
              </a:rPr>
              <a:t>Венталл</a:t>
            </a:r>
            <a:r>
              <a:rPr lang="ru-RU" altLang="en-US" sz="1800" kern="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altLang="en-US" sz="1800" kern="0" dirty="0" err="1">
                <a:solidFill>
                  <a:schemeClr val="tx1"/>
                </a:solidFill>
                <a:latin typeface="Arial"/>
              </a:rPr>
              <a:t>Гринн</a:t>
            </a:r>
            <a:r>
              <a:rPr lang="ru-RU" altLang="en-US" sz="1800" kern="0" dirty="0">
                <a:solidFill>
                  <a:schemeClr val="tx1"/>
                </a:solidFill>
                <a:latin typeface="Arial"/>
              </a:rPr>
              <a:t> –   250 мм,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FC2516"/>
              </a:buClr>
              <a:buSzTx/>
              <a:buNone/>
              <a:tabLst/>
              <a:defRPr/>
            </a:pPr>
            <a:r>
              <a:rPr kumimoji="0" lang="ru-RU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12 000 м2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58252A-FCB8-4C98-86BE-58519574D2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6392283"/>
            <a:ext cx="792088" cy="3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25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/>
        </p:nvSpPr>
        <p:spPr bwMode="gray">
          <a:xfrm>
            <a:off x="0" y="3976699"/>
            <a:ext cx="6948264" cy="17877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ctr"/>
            <a:endParaRPr lang="ru-RU" sz="1662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gray">
          <a:xfrm>
            <a:off x="1547664" y="3356992"/>
            <a:ext cx="7596336" cy="19821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anchor="ctr"/>
          <a:lstStyle/>
          <a:p>
            <a:pPr algn="ctr"/>
            <a:endParaRPr lang="ru-RU" sz="1662">
              <a:solidFill>
                <a:srgbClr val="00000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gray">
          <a:xfrm>
            <a:off x="2483768" y="3993581"/>
            <a:ext cx="46805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defRPr/>
            </a:pPr>
            <a:r>
              <a:rPr kumimoji="0" lang="en-US" sz="3200" dirty="0">
                <a:solidFill>
                  <a:schemeClr val="bg1"/>
                </a:solidFill>
                <a:latin typeface="+mn-lt"/>
                <a:cs typeface="Calibri"/>
              </a:rPr>
              <a:t>MORE THAN METALS</a:t>
            </a:r>
            <a:endParaRPr kumimoji="0" lang="ru-RU" sz="3200" b="1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126F74-544C-4A4F-B611-9384DCA529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242" y="354705"/>
            <a:ext cx="5487516" cy="27142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6E85F8-DF37-416F-8F12-45E7463BD2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6392283"/>
            <a:ext cx="792088" cy="357474"/>
          </a:xfrm>
          <a:prstGeom prst="rect">
            <a:avLst/>
          </a:prstGeo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407C9195-0FBA-4C5E-BD4C-333A1F30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05.03.2020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16DB70-4A73-4D3E-AD27-2580E3FA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F85C-8896-49CA-BF00-1B7DB6D84D0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1993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6674C0-D2D5-44D5-B812-3184581D9BB3}"/>
              </a:ext>
            </a:extLst>
          </p:cNvPr>
          <p:cNvSpPr/>
          <p:nvPr/>
        </p:nvSpPr>
        <p:spPr>
          <a:xfrm>
            <a:off x="132749" y="134873"/>
            <a:ext cx="6910344" cy="307437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9CCE379-79B5-430D-AC9F-5286DC1ABAE5}"/>
              </a:ext>
            </a:extLst>
          </p:cNvPr>
          <p:cNvSpPr/>
          <p:nvPr/>
        </p:nvSpPr>
        <p:spPr>
          <a:xfrm>
            <a:off x="322411" y="250705"/>
            <a:ext cx="8352928" cy="5904656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790FEE-9330-4AFE-94FE-4F9204A2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05.03.2020</a:t>
            </a:r>
            <a:endParaRPr lang="en-GB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AAA420-F535-465C-B4A0-8F0E22A5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F85C-8896-49CA-BF00-1B7DB6D84D0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8" name="Название 1">
            <a:extLst>
              <a:ext uri="{FF2B5EF4-FFF2-40B4-BE49-F238E27FC236}">
                <a16:creationId xmlns:a16="http://schemas.microsoft.com/office/drawing/2014/main" id="{867A274B-AE9E-4754-ABBF-BEAFCCC0C1EC}"/>
              </a:ext>
            </a:extLst>
          </p:cNvPr>
          <p:cNvSpPr txBox="1">
            <a:spLocks/>
          </p:cNvSpPr>
          <p:nvPr/>
        </p:nvSpPr>
        <p:spPr>
          <a:xfrm>
            <a:off x="1020113" y="266368"/>
            <a:ext cx="7103774" cy="620087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Устойчивое строительство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19615D3-FAF8-46BF-BD79-8C44D18711E4}"/>
              </a:ext>
            </a:extLst>
          </p:cNvPr>
          <p:cNvCxnSpPr>
            <a:cxnSpLocks/>
          </p:cNvCxnSpPr>
          <p:nvPr/>
        </p:nvCxnSpPr>
        <p:spPr>
          <a:xfrm>
            <a:off x="971600" y="836712"/>
            <a:ext cx="736012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E3F7EE-2C35-4951-AEC8-DDBF8D7E97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136" y="868185"/>
            <a:ext cx="3742139" cy="2466833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18BE6E0-A84C-4EC5-B686-CDE55A8C1E42}"/>
              </a:ext>
            </a:extLst>
          </p:cNvPr>
          <p:cNvSpPr/>
          <p:nvPr/>
        </p:nvSpPr>
        <p:spPr>
          <a:xfrm>
            <a:off x="826467" y="1067498"/>
            <a:ext cx="4093598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dirty="0"/>
              <a:t>«Зеленое» строительство, </a:t>
            </a:r>
            <a:r>
              <a:rPr lang="ru-RU" sz="1600" b="1" dirty="0"/>
              <a:t>устойчивое</a:t>
            </a:r>
            <a:r>
              <a:rPr lang="ru-RU" sz="1600" dirty="0"/>
              <a:t>, энергоэффективное, сбалансированное, экологически рациональное… Все эти термины описывают новые тенденции строительства с акцентом на энергоэффективность и экологию в широком смысле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427DE43-60EB-427E-9C5B-20E38E07ADCD}"/>
              </a:ext>
            </a:extLst>
          </p:cNvPr>
          <p:cNvSpPr/>
          <p:nvPr/>
        </p:nvSpPr>
        <p:spPr>
          <a:xfrm>
            <a:off x="4067943" y="3898294"/>
            <a:ext cx="4607396" cy="1344462"/>
          </a:xfrm>
          <a:prstGeom prst="rect">
            <a:avLst/>
          </a:prstGeom>
          <a:solidFill>
            <a:srgbClr val="D784F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A9D6660-A543-4427-B483-90C124F5EF7A}"/>
              </a:ext>
            </a:extLst>
          </p:cNvPr>
          <p:cNvSpPr/>
          <p:nvPr/>
        </p:nvSpPr>
        <p:spPr>
          <a:xfrm>
            <a:off x="826467" y="3321990"/>
            <a:ext cx="7123937" cy="1200329"/>
          </a:xfrm>
          <a:prstGeom prst="rect">
            <a:avLst/>
          </a:prstGeom>
          <a:solidFill>
            <a:srgbClr val="006600"/>
          </a:solidFill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dirty="0">
                <a:solidFill>
                  <a:schemeClr val="bg1"/>
                </a:solidFill>
              </a:rPr>
              <a:t>Устойчивое строительство – термин, введенный ООН как «удовлетворение потребностей нынешнего поколения, без ущерба для возможности будущих поколений удовлетворять свои собственные потребности»</a:t>
            </a:r>
            <a:endParaRPr lang="ru-RU" sz="13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7673" y="4651794"/>
            <a:ext cx="7162732" cy="1344462"/>
          </a:xfrm>
          <a:prstGeom prst="rect">
            <a:avLst/>
          </a:prstGeom>
          <a:solidFill>
            <a:srgbClr val="9DFD83"/>
          </a:solidFill>
          <a:ln w="6350">
            <a:noFill/>
          </a:ln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EDC08E1-4027-41DD-A619-9B5A086FD3A0}"/>
              </a:ext>
            </a:extLst>
          </p:cNvPr>
          <p:cNvSpPr/>
          <p:nvPr/>
        </p:nvSpPr>
        <p:spPr>
          <a:xfrm>
            <a:off x="1020113" y="4668594"/>
            <a:ext cx="6679946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/>
              <a:t>Три главных принципа: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рациональное использование ресурсов (энергии, воды, земли);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минимизация вреда природе, сокращение вредных выбросов;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/>
              <a:t>создание комфортного для человека микроклимата в здании.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67FCBF-7903-473D-B43C-0B9C42737D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6392283"/>
            <a:ext cx="792088" cy="3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510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6674C0-D2D5-44D5-B812-3184581D9BB3}"/>
              </a:ext>
            </a:extLst>
          </p:cNvPr>
          <p:cNvSpPr/>
          <p:nvPr/>
        </p:nvSpPr>
        <p:spPr>
          <a:xfrm>
            <a:off x="132749" y="134873"/>
            <a:ext cx="6910344" cy="3074370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9CCE379-79B5-430D-AC9F-5286DC1ABAE5}"/>
              </a:ext>
            </a:extLst>
          </p:cNvPr>
          <p:cNvSpPr/>
          <p:nvPr/>
        </p:nvSpPr>
        <p:spPr>
          <a:xfrm>
            <a:off x="322411" y="250705"/>
            <a:ext cx="8352928" cy="5904656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790FEE-9330-4AFE-94FE-4F9204A2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05.03.2020</a:t>
            </a:r>
            <a:endParaRPr lang="en-GB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1AAA420-F535-465C-B4A0-8F0E22A5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F85C-8896-49CA-BF00-1B7DB6D84D0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8" name="Название 1">
            <a:extLst>
              <a:ext uri="{FF2B5EF4-FFF2-40B4-BE49-F238E27FC236}">
                <a16:creationId xmlns:a16="http://schemas.microsoft.com/office/drawing/2014/main" id="{867A274B-AE9E-4754-ABBF-BEAFCCC0C1EC}"/>
              </a:ext>
            </a:extLst>
          </p:cNvPr>
          <p:cNvSpPr txBox="1">
            <a:spLocks/>
          </p:cNvSpPr>
          <p:nvPr/>
        </p:nvSpPr>
        <p:spPr>
          <a:xfrm>
            <a:off x="1020113" y="266368"/>
            <a:ext cx="7103774" cy="620087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Критерии экологичности здания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19615D3-FAF8-46BF-BD79-8C44D18711E4}"/>
              </a:ext>
            </a:extLst>
          </p:cNvPr>
          <p:cNvCxnSpPr>
            <a:cxnSpLocks/>
          </p:cNvCxnSpPr>
          <p:nvPr/>
        </p:nvCxnSpPr>
        <p:spPr>
          <a:xfrm>
            <a:off x="971600" y="836712"/>
            <a:ext cx="736012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427DE43-60EB-427E-9C5B-20E38E07ADCD}"/>
              </a:ext>
            </a:extLst>
          </p:cNvPr>
          <p:cNvSpPr/>
          <p:nvPr/>
        </p:nvSpPr>
        <p:spPr>
          <a:xfrm>
            <a:off x="4078523" y="3127280"/>
            <a:ext cx="4607396" cy="944358"/>
          </a:xfrm>
          <a:prstGeom prst="rect">
            <a:avLst/>
          </a:prstGeom>
          <a:solidFill>
            <a:srgbClr val="99663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9BF907-332A-4F3E-B70F-33058F418B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736" y="1136788"/>
            <a:ext cx="1054699" cy="380423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39CE02-5837-4D06-8335-DB0C22BD93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421" y="910432"/>
            <a:ext cx="4322439" cy="2877561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18BE6E0-A84C-4EC5-B686-CDE55A8C1E42}"/>
              </a:ext>
            </a:extLst>
          </p:cNvPr>
          <p:cNvSpPr/>
          <p:nvPr/>
        </p:nvSpPr>
        <p:spPr>
          <a:xfrm>
            <a:off x="536808" y="2061385"/>
            <a:ext cx="3503311" cy="1200329"/>
          </a:xfrm>
          <a:prstGeom prst="rect">
            <a:avLst/>
          </a:prstGeom>
          <a:solidFill>
            <a:schemeClr val="bg1"/>
          </a:solidFill>
          <a:effectLst>
            <a:outerShdw blurRad="152400" sx="106000" sy="106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dirty="0"/>
              <a:t>Для того, чтобы здание считалось экологичным, необходимо выполнение ряда требований, среди которых: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4444" y="3919794"/>
            <a:ext cx="7777279" cy="2185213"/>
          </a:xfrm>
          <a:prstGeom prst="rect">
            <a:avLst/>
          </a:prstGeom>
          <a:solidFill>
            <a:srgbClr val="CCFEBE"/>
          </a:solidFill>
          <a:ln w="6350">
            <a:noFill/>
          </a:ln>
          <a:effectLst>
            <a:outerShdw blurRad="508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EDC08E1-4027-41DD-A619-9B5A086FD3A0}"/>
              </a:ext>
            </a:extLst>
          </p:cNvPr>
          <p:cNvSpPr/>
          <p:nvPr/>
        </p:nvSpPr>
        <p:spPr>
          <a:xfrm>
            <a:off x="622098" y="3919794"/>
            <a:ext cx="774021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/>
              <a:t>здание должно быть спроектировано с учетом высокой энергоэффективности для снижения потребляемых ресурсов;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/>
              <a:t>здание должно быть построено с использованием экологически чистых ресурсов и энергоэффективного оборудования;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/>
              <a:t>в рамках реализации проекта необходимо проводить качественное благоустройство, организовать раздельный сбор и утилизацию отходов и прочее.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449CAE-3DC5-4850-8FFD-CD86F6023C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160" y="886456"/>
            <a:ext cx="1190017" cy="103037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B48DE9-A272-4FAC-8D49-DDE06F781E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6392283"/>
            <a:ext cx="792088" cy="3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398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60E643-B9F6-4BB1-A7CB-2DACE2A7A0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65" y="1"/>
            <a:ext cx="8778644" cy="6413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492" y="133010"/>
            <a:ext cx="7848872" cy="720080"/>
          </a:xfrm>
        </p:spPr>
        <p:txBody>
          <a:bodyPr/>
          <a:lstStyle/>
          <a:p>
            <a:r>
              <a:rPr lang="ru-RU" altLang="en-US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Arial" charset="0"/>
              </a:rPr>
              <a:t>Сэндвич панели </a:t>
            </a:r>
            <a:r>
              <a:rPr lang="ru-RU" altLang="en-US" sz="28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Arial" charset="0"/>
              </a:rPr>
              <a:t>Венталл</a:t>
            </a:r>
            <a:r>
              <a:rPr lang="ru-RU" altLang="en-US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Arial" charset="0"/>
              </a:rPr>
              <a:t> Грин</a:t>
            </a:r>
            <a:r>
              <a:rPr lang="en-GB" altLang="en-US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Arial" charset="0"/>
              </a:rPr>
              <a:t> </a:t>
            </a:r>
            <a:r>
              <a:rPr lang="ru-RU" altLang="en-US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Arial" charset="0"/>
              </a:rPr>
              <a:t>в двух словах</a:t>
            </a:r>
            <a:endParaRPr lang="en-US" sz="2800" b="1" dirty="0">
              <a:solidFill>
                <a:srgbClr val="C00000"/>
              </a:solidFill>
              <a:effectLst/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61ABAD2-2651-40FC-B8D2-23CD42C28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731663"/>
            <a:ext cx="8496944" cy="392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63588" indent="-287338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folHlink"/>
                </a:solidFill>
                <a:latin typeface="+mn-lt"/>
              </a:defRPr>
            </a:lvl2pPr>
            <a:lvl3pPr marL="1144588" indent="-1905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folHlink"/>
                </a:solidFill>
                <a:latin typeface="+mn-lt"/>
              </a:defRPr>
            </a:lvl3pPr>
            <a:lvl4pPr marL="1525588" indent="-1905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200">
                <a:solidFill>
                  <a:schemeClr val="folHlink"/>
                </a:solidFill>
                <a:latin typeface="+mn-lt"/>
              </a:defRPr>
            </a:lvl4pPr>
            <a:lvl5pPr marL="1906588" indent="-1905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anose="020B0604020202020204" pitchFamily="34" charset="0"/>
              <a:buChar char="»"/>
              <a:defRPr sz="1200">
                <a:solidFill>
                  <a:schemeClr val="folHlink"/>
                </a:solidFill>
                <a:latin typeface="+mn-lt"/>
              </a:defRPr>
            </a:lvl5pPr>
            <a:lvl6pPr marL="2363788" indent="-190500" algn="l" rtl="0" fontAlgn="base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itchFamily="34" charset="0"/>
              <a:buChar char="»"/>
              <a:defRPr sz="1200">
                <a:solidFill>
                  <a:schemeClr val="folHlink"/>
                </a:solidFill>
                <a:latin typeface="+mn-lt"/>
              </a:defRPr>
            </a:lvl6pPr>
            <a:lvl7pPr marL="2820988" indent="-190500" algn="l" rtl="0" fontAlgn="base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itchFamily="34" charset="0"/>
              <a:buChar char="»"/>
              <a:defRPr sz="1200">
                <a:solidFill>
                  <a:schemeClr val="folHlink"/>
                </a:solidFill>
                <a:latin typeface="+mn-lt"/>
              </a:defRPr>
            </a:lvl7pPr>
            <a:lvl8pPr marL="3278188" indent="-190500" algn="l" rtl="0" fontAlgn="base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itchFamily="34" charset="0"/>
              <a:buChar char="»"/>
              <a:defRPr sz="1200">
                <a:solidFill>
                  <a:schemeClr val="folHlink"/>
                </a:solidFill>
                <a:latin typeface="+mn-lt"/>
              </a:defRPr>
            </a:lvl8pPr>
            <a:lvl9pPr marL="3735388" indent="-190500" algn="l" rtl="0" fontAlgn="base">
              <a:spcBef>
                <a:spcPct val="0"/>
              </a:spcBef>
              <a:spcAft>
                <a:spcPct val="20000"/>
              </a:spcAft>
              <a:buClr>
                <a:schemeClr val="accent2"/>
              </a:buClr>
              <a:buFont typeface="Arial" pitchFamily="34" charset="0"/>
              <a:buChar char="»"/>
              <a:defRPr sz="1200">
                <a:solidFill>
                  <a:schemeClr val="folHlink"/>
                </a:solidFill>
                <a:latin typeface="+mn-lt"/>
              </a:defRPr>
            </a:lvl9pPr>
          </a:lstStyle>
          <a:p>
            <a:pPr lvl="0" eaLnBrk="1" hangingPunct="1">
              <a:buClr>
                <a:srgbClr val="FC2516"/>
              </a:buClr>
              <a:buFont typeface="Wingdings" panose="05000000000000000000" pitchFamily="2" charset="2"/>
              <a:buChar char="Ø"/>
              <a:defRPr/>
            </a:pPr>
            <a:r>
              <a:rPr kumimoji="0" lang="ru-RU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A62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Впервые на Российском строительном рынке. Инновационный строительный материал для ограждающих </a:t>
            </a:r>
            <a:r>
              <a:rPr lang="ru-RU" altLang="en-US" sz="1800" kern="0" dirty="0">
                <a:solidFill>
                  <a:srgbClr val="5A626A"/>
                </a:solidFill>
              </a:rPr>
              <a:t>конструкций. </a:t>
            </a:r>
          </a:p>
          <a:p>
            <a:pPr marL="0" lvl="0" indent="0" eaLnBrk="1" hangingPunct="1">
              <a:buClr>
                <a:srgbClr val="FC2516"/>
              </a:buClr>
              <a:buNone/>
              <a:defRPr/>
            </a:pPr>
            <a:r>
              <a:rPr lang="ru-RU" altLang="en-US" sz="1800" kern="0" dirty="0">
                <a:solidFill>
                  <a:srgbClr val="5A626A"/>
                </a:solidFill>
              </a:rPr>
              <a:t>    Старт производства 2017 г.; </a:t>
            </a:r>
            <a:endParaRPr kumimoji="0" lang="ru-RU" altLang="en-US" sz="1800" b="0" i="0" u="none" strike="noStrike" kern="0" cap="none" spc="0" normalizeH="0" baseline="0" noProof="0" dirty="0">
              <a:ln>
                <a:noFill/>
              </a:ln>
              <a:solidFill>
                <a:srgbClr val="5A62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FC251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A62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Стеновые сэндвич панели с эффективным утеплителем на основе кварцевого волокна.                      </a:t>
            </a:r>
            <a:endParaRPr kumimoji="0" lang="ru-RU" altLang="en-US" sz="1200" b="0" i="0" u="none" strike="noStrike" kern="0" cap="none" spc="0" normalizeH="0" baseline="0" noProof="0" dirty="0">
              <a:ln>
                <a:noFill/>
              </a:ln>
              <a:solidFill>
                <a:srgbClr val="5A62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FC251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A62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Панели </a:t>
            </a:r>
            <a:r>
              <a:rPr kumimoji="0" lang="ru-RU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5A62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Венталл</a:t>
            </a:r>
            <a:r>
              <a:rPr kumimoji="0" lang="ru-RU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A62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Грин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5A62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A62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</a:t>
            </a:r>
            <a:r>
              <a:rPr kumimoji="0" lang="ru-RU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A62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наиболее подходящее решение для устойчивого строительства</a:t>
            </a:r>
            <a:r>
              <a:rPr lang="ru-RU" altLang="en-US" sz="1800" kern="0" dirty="0">
                <a:solidFill>
                  <a:srgbClr val="5A626A"/>
                </a:solidFill>
                <a:latin typeface="Arial"/>
              </a:rPr>
              <a:t>. Идеальное решение для фасадов с высокими требованиями к экологичности;</a:t>
            </a:r>
            <a:endParaRPr kumimoji="0" lang="ru-RU" altLang="en-US" sz="1800" b="0" i="0" u="none" strike="noStrike" kern="0" cap="none" spc="0" normalizeH="0" baseline="0" noProof="0" dirty="0">
              <a:ln>
                <a:noFill/>
              </a:ln>
              <a:solidFill>
                <a:srgbClr val="5A62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FC251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altLang="en-US" sz="1200" b="0" i="0" u="none" strike="noStrike" kern="0" cap="none" spc="0" normalizeH="0" baseline="0" noProof="0" dirty="0">
              <a:ln>
                <a:noFill/>
              </a:ln>
              <a:solidFill>
                <a:srgbClr val="5A62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FC251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A62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Энергоэффективность;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FC251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altLang="en-US" sz="1200" b="0" i="0" u="none" strike="noStrike" kern="0" cap="none" spc="0" normalizeH="0" baseline="0" noProof="0" dirty="0">
              <a:ln>
                <a:noFill/>
              </a:ln>
              <a:solidFill>
                <a:srgbClr val="5A62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FC251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A62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Снижение затрат;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FC251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altLang="en-US" sz="1200" kern="0" dirty="0">
              <a:solidFill>
                <a:srgbClr val="5A626A"/>
              </a:solidFill>
              <a:latin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FC251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altLang="en-US" sz="1800" kern="0" dirty="0">
                <a:solidFill>
                  <a:srgbClr val="5A626A"/>
                </a:solidFill>
                <a:latin typeface="Arial"/>
              </a:rPr>
              <a:t>Экономия ресурсов.</a:t>
            </a:r>
            <a:endParaRPr kumimoji="0" lang="ru-RU" altLang="en-US" sz="1800" b="0" i="0" u="none" strike="noStrike" kern="0" cap="none" spc="0" normalizeH="0" baseline="0" noProof="0" dirty="0">
              <a:ln>
                <a:noFill/>
              </a:ln>
              <a:solidFill>
                <a:srgbClr val="5A62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FC2516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altLang="en-US" sz="2200" kern="0" dirty="0">
              <a:solidFill>
                <a:srgbClr val="5A626A"/>
              </a:solidFill>
              <a:latin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>
                <a:srgbClr val="FC2516"/>
              </a:buClr>
              <a:buSzTx/>
              <a:buNone/>
              <a:tabLst/>
              <a:defRPr/>
            </a:pP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5A62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Дата 1">
            <a:extLst>
              <a:ext uri="{FF2B5EF4-FFF2-40B4-BE49-F238E27FC236}">
                <a16:creationId xmlns:a16="http://schemas.microsoft.com/office/drawing/2014/main" id="{D9832B8F-D286-4B6D-A9D3-3B1FC8034B8B}"/>
              </a:ext>
            </a:extLst>
          </p:cNvPr>
          <p:cNvSpPr txBox="1">
            <a:spLocks/>
          </p:cNvSpPr>
          <p:nvPr/>
        </p:nvSpPr>
        <p:spPr>
          <a:xfrm>
            <a:off x="2321475" y="6359865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fi-FI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0536B3-2EEE-4119-B2C4-B16477189A2D}" type="datetime1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02.03.2020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2F79597F-0135-4F43-8529-39FEF6CFBD90}"/>
              </a:ext>
            </a:extLst>
          </p:cNvPr>
          <p:cNvSpPr txBox="1">
            <a:spLocks/>
          </p:cNvSpPr>
          <p:nvPr/>
        </p:nvSpPr>
        <p:spPr>
          <a:xfrm>
            <a:off x="251520" y="6359865"/>
            <a:ext cx="561280" cy="365125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defPPr>
              <a:defRPr lang="fi-FI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D4D5-33D0-4917-8778-D875B9009C4E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155EE2-BFBD-49C8-8360-948744A523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465" y="2711896"/>
            <a:ext cx="5523023" cy="3701972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8F13A2-645E-4BDC-A768-7D85D6475668}"/>
              </a:ext>
            </a:extLst>
          </p:cNvPr>
          <p:cNvSpPr/>
          <p:nvPr/>
        </p:nvSpPr>
        <p:spPr>
          <a:xfrm>
            <a:off x="1481215" y="5512779"/>
            <a:ext cx="3920500" cy="648072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Продукт создан совместно с компанией </a:t>
            </a:r>
            <a:r>
              <a:rPr lang="en-US" dirty="0"/>
              <a:t>SAINT-GOBAIN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75A861-FA76-4387-BFDF-C34E6DF79E9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490" y="5201658"/>
            <a:ext cx="1323975" cy="600075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791BDE-AF77-4961-A26D-3D7F540429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6392283"/>
            <a:ext cx="792088" cy="3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0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D1C680-2B73-45AF-B1C2-36376CD385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170" y="2853096"/>
            <a:ext cx="5765859" cy="3499470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F47EA751-C62F-4DB2-97EF-E63AB91D8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05.03.2020</a:t>
            </a:r>
            <a:endParaRPr lang="en-GB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97CF26-B8ED-4792-9B87-8074B7EA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F85C-8896-49CA-BF00-1B7DB6D84D0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39" name="Название 1">
            <a:extLst>
              <a:ext uri="{FF2B5EF4-FFF2-40B4-BE49-F238E27FC236}">
                <a16:creationId xmlns:a16="http://schemas.microsoft.com/office/drawing/2014/main" id="{AE5141C5-C534-4062-8599-19D5B722B8B6}"/>
              </a:ext>
            </a:extLst>
          </p:cNvPr>
          <p:cNvSpPr txBox="1">
            <a:spLocks/>
          </p:cNvSpPr>
          <p:nvPr/>
        </p:nvSpPr>
        <p:spPr>
          <a:xfrm>
            <a:off x="323528" y="188640"/>
            <a:ext cx="8236903" cy="590903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Сэндвич-панель «Венталл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Грин»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15ACBE45-9697-4322-8D37-9C6F27E598FD}"/>
              </a:ext>
            </a:extLst>
          </p:cNvPr>
          <p:cNvCxnSpPr>
            <a:cxnSpLocks/>
          </p:cNvCxnSpPr>
          <p:nvPr/>
        </p:nvCxnSpPr>
        <p:spPr>
          <a:xfrm>
            <a:off x="395536" y="764704"/>
            <a:ext cx="849694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DC81AE-CCE0-43B6-9421-7EA9C07E22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779542"/>
            <a:ext cx="5720723" cy="3585562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1513C038-C533-49DD-8F85-0AD44991C903}"/>
              </a:ext>
            </a:extLst>
          </p:cNvPr>
          <p:cNvSpPr/>
          <p:nvPr/>
        </p:nvSpPr>
        <p:spPr>
          <a:xfrm>
            <a:off x="395536" y="5463756"/>
            <a:ext cx="2592288" cy="763166"/>
          </a:xfrm>
          <a:prstGeom prst="rect">
            <a:avLst/>
          </a:prstGeom>
          <a:solidFill>
            <a:srgbClr val="99663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Сэндвич-панели «</a:t>
            </a:r>
            <a:r>
              <a:rPr lang="ru-RU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Венталл</a:t>
            </a: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b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сердечником</a:t>
            </a:r>
            <a:b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основе минеральной ваты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9D834AD0-5E70-4265-B374-76E4E0952461}"/>
              </a:ext>
            </a:extLst>
          </p:cNvPr>
          <p:cNvSpPr/>
          <p:nvPr/>
        </p:nvSpPr>
        <p:spPr>
          <a:xfrm>
            <a:off x="909571" y="4659552"/>
            <a:ext cx="2716345" cy="738664"/>
          </a:xfrm>
          <a:prstGeom prst="rect">
            <a:avLst/>
          </a:prstGeom>
          <a:solidFill>
            <a:srgbClr val="00B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Сэндвич-панели «</a:t>
            </a:r>
            <a:r>
              <a:rPr lang="ru-RU" sz="1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Венталл</a:t>
            </a: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b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класса «Грин» с сердечником </a:t>
            </a:r>
            <a:b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основе кварца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60F0F8-0A72-44DA-8B97-65AF596E771F}"/>
              </a:ext>
            </a:extLst>
          </p:cNvPr>
          <p:cNvSpPr txBox="1"/>
          <p:nvPr/>
        </p:nvSpPr>
        <p:spPr>
          <a:xfrm>
            <a:off x="6425969" y="2198319"/>
            <a:ext cx="2322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Эволюция развития</a:t>
            </a:r>
          </a:p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сэндвич-панелей</a:t>
            </a:r>
          </a:p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марки «ВЕНТАЛЛ»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F5AB54-2E42-4305-8857-E6776CA679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3423" y="868289"/>
            <a:ext cx="2225233" cy="1450974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2E6DCC3-F465-4B0C-AAC4-053360DB6F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6392283"/>
            <a:ext cx="792088" cy="3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056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02_Венталл\02_Маркетинг\Направления\Сэндвич-панели\cfc1b251292c49814281001a5cdc1354_.jpg"/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878426"/>
            <a:ext cx="9143999" cy="346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920971" y="3454886"/>
            <a:ext cx="2836787" cy="706080"/>
          </a:xfrm>
          <a:prstGeom prst="rect">
            <a:avLst/>
          </a:prstGeom>
          <a:solidFill>
            <a:srgbClr val="819CD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37" name="Прямоугольник 36"/>
          <p:cNvSpPr/>
          <p:nvPr/>
        </p:nvSpPr>
        <p:spPr>
          <a:xfrm>
            <a:off x="2106857" y="1693268"/>
            <a:ext cx="4930284" cy="706080"/>
          </a:xfrm>
          <a:prstGeom prst="rect">
            <a:avLst/>
          </a:prstGeom>
          <a:solidFill>
            <a:srgbClr val="73A5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4" name="Прямоугольник 3"/>
          <p:cNvSpPr/>
          <p:nvPr/>
        </p:nvSpPr>
        <p:spPr>
          <a:xfrm>
            <a:off x="981039" y="822325"/>
            <a:ext cx="2836787" cy="706080"/>
          </a:xfrm>
          <a:prstGeom prst="rect">
            <a:avLst/>
          </a:prstGeom>
          <a:solidFill>
            <a:srgbClr val="C75C5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18" name="Дата 3">
            <a:extLst>
              <a:ext uri="{FF2B5EF4-FFF2-40B4-BE49-F238E27FC236}">
                <a16:creationId xmlns:a16="http://schemas.microsoft.com/office/drawing/2014/main" id="{F8753179-A74D-4F6E-BB3A-D8E00F26B1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7744" y="6358002"/>
            <a:ext cx="1152128" cy="365125"/>
          </a:xfrm>
        </p:spPr>
        <p:txBody>
          <a:bodyPr/>
          <a:lstStyle/>
          <a:p>
            <a:pPr>
              <a:defRPr/>
            </a:pPr>
            <a:r>
              <a:rPr lang="ru-RU"/>
              <a:t>05.03.2020</a:t>
            </a:r>
            <a:endParaRPr lang="en-GB" dirty="0"/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B9107027-C569-403A-910B-90363E78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520" y="6358002"/>
            <a:ext cx="561280" cy="365125"/>
          </a:xfrm>
        </p:spPr>
        <p:txBody>
          <a:bodyPr/>
          <a:lstStyle/>
          <a:p>
            <a:pPr>
              <a:defRPr/>
            </a:pPr>
            <a:fld id="{61B1F85C-8896-49CA-BF00-1B7DB6D84D0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20" name="Название 1">
            <a:extLst>
              <a:ext uri="{FF2B5EF4-FFF2-40B4-BE49-F238E27FC236}">
                <a16:creationId xmlns:a16="http://schemas.microsoft.com/office/drawing/2014/main" id="{FB807F7C-5C17-4DB6-AF75-D69C65DA9F7A}"/>
              </a:ext>
            </a:extLst>
          </p:cNvPr>
          <p:cNvSpPr txBox="1">
            <a:spLocks/>
          </p:cNvSpPr>
          <p:nvPr/>
        </p:nvSpPr>
        <p:spPr>
          <a:xfrm>
            <a:off x="323528" y="200345"/>
            <a:ext cx="8712968" cy="40888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7 уникальных характеристик сэндвич-панелей «Венталл Грин» 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39774B0-B4E5-4C26-A6EB-97B11C7923F5}"/>
              </a:ext>
            </a:extLst>
          </p:cNvPr>
          <p:cNvCxnSpPr/>
          <p:nvPr/>
        </p:nvCxnSpPr>
        <p:spPr>
          <a:xfrm>
            <a:off x="405189" y="633177"/>
            <a:ext cx="8415283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Название 1">
            <a:extLst>
              <a:ext uri="{FF2B5EF4-FFF2-40B4-BE49-F238E27FC236}">
                <a16:creationId xmlns:a16="http://schemas.microsoft.com/office/drawing/2014/main" id="{2B200D40-D394-441B-92BE-0E268EE21CB5}"/>
              </a:ext>
            </a:extLst>
          </p:cNvPr>
          <p:cNvSpPr txBox="1">
            <a:spLocks/>
          </p:cNvSpPr>
          <p:nvPr/>
        </p:nvSpPr>
        <p:spPr>
          <a:xfrm>
            <a:off x="1533068" y="3522855"/>
            <a:ext cx="1886804" cy="514879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Calibri" panose="020F0502020204030204" pitchFamily="34" charset="0"/>
                <a:cs typeface="Arial" charset="0"/>
              </a:rPr>
              <a:t>ТЕХНИЧЕСКАЯ </a:t>
            </a:r>
            <a:br>
              <a:rPr lang="en-US" sz="1600" b="1" dirty="0">
                <a:latin typeface="Calibri" panose="020F0502020204030204" pitchFamily="34" charset="0"/>
                <a:cs typeface="Arial" charset="0"/>
              </a:rPr>
            </a:br>
            <a:r>
              <a:rPr lang="ru-RU" sz="1600" b="1" dirty="0">
                <a:latin typeface="Calibri" panose="020F0502020204030204" pitchFamily="34" charset="0"/>
                <a:cs typeface="Arial" charset="0"/>
              </a:rPr>
              <a:t>ПОДДЕРЖКА</a:t>
            </a:r>
          </a:p>
        </p:txBody>
      </p:sp>
      <p:sp>
        <p:nvSpPr>
          <p:cNvPr id="35" name="Название 1">
            <a:extLst>
              <a:ext uri="{FF2B5EF4-FFF2-40B4-BE49-F238E27FC236}">
                <a16:creationId xmlns:a16="http://schemas.microsoft.com/office/drawing/2014/main" id="{7CA892E3-D7FC-49C5-A0A5-5383A55CA507}"/>
              </a:ext>
            </a:extLst>
          </p:cNvPr>
          <p:cNvSpPr txBox="1">
            <a:spLocks/>
          </p:cNvSpPr>
          <p:nvPr/>
        </p:nvSpPr>
        <p:spPr>
          <a:xfrm>
            <a:off x="2615304" y="1767290"/>
            <a:ext cx="4260952" cy="59616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charset="0"/>
              </a:rPr>
              <a:t>НАИБОЛЕЕ ПОДХОДЯЩЕЕ РЕШЕНИЕ ДЛЯ УСТОЙЧИВОГО СТРОИТЕЛЬСТВА</a:t>
            </a:r>
          </a:p>
        </p:txBody>
      </p:sp>
      <p:sp>
        <p:nvSpPr>
          <p:cNvPr id="29" name="Название 1">
            <a:extLst>
              <a:ext uri="{FF2B5EF4-FFF2-40B4-BE49-F238E27FC236}">
                <a16:creationId xmlns:a16="http://schemas.microsoft.com/office/drawing/2014/main" id="{41B403B3-4375-45CD-A0A6-9128F4D0B05B}"/>
              </a:ext>
            </a:extLst>
          </p:cNvPr>
          <p:cNvSpPr txBox="1">
            <a:spLocks/>
          </p:cNvSpPr>
          <p:nvPr/>
        </p:nvSpPr>
        <p:spPr>
          <a:xfrm>
            <a:off x="1616681" y="899774"/>
            <a:ext cx="1767729" cy="514879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Arial" charset="0"/>
              </a:rPr>
              <a:t>ДОЛГОВЕЧНОСТЬ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9BF2B10-44EC-4648-BB2B-9C2DD5D070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00" y="769669"/>
            <a:ext cx="795277" cy="795277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035772" y="2581791"/>
            <a:ext cx="4161445" cy="706080"/>
          </a:xfrm>
          <a:prstGeom prst="rect">
            <a:avLst/>
          </a:prstGeom>
          <a:solidFill>
            <a:srgbClr val="BDD00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C1C3A49D-D275-4411-B751-F4F2DE53DB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33" y="2537766"/>
            <a:ext cx="795277" cy="794131"/>
          </a:xfrm>
          <a:prstGeom prst="rect">
            <a:avLst/>
          </a:prstGeom>
        </p:spPr>
      </p:pic>
      <p:sp>
        <p:nvSpPr>
          <p:cNvPr id="30" name="Название 1">
            <a:extLst>
              <a:ext uri="{FF2B5EF4-FFF2-40B4-BE49-F238E27FC236}">
                <a16:creationId xmlns:a16="http://schemas.microsoft.com/office/drawing/2014/main" id="{D2CDD6FD-5913-4BC1-9271-B6AAD9F0079E}"/>
              </a:ext>
            </a:extLst>
          </p:cNvPr>
          <p:cNvSpPr txBox="1">
            <a:spLocks/>
          </p:cNvSpPr>
          <p:nvPr/>
        </p:nvSpPr>
        <p:spPr>
          <a:xfrm>
            <a:off x="1450805" y="2695982"/>
            <a:ext cx="3331380" cy="514879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1600" b="1" dirty="0">
                <a:latin typeface="Calibri" panose="020F0502020204030204" pitchFamily="34" charset="0"/>
                <a:cs typeface="Arial" charset="0"/>
              </a:rPr>
              <a:t>ВЫСОКАЯ ЭНЕРГОЭФФЕКТИВНОСТЬ И ЭКОЛОГИЧНОСТЬ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55C31BC-C880-4718-9070-2B114BE409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60" y="3403114"/>
            <a:ext cx="795277" cy="795277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4099834" y="751888"/>
            <a:ext cx="4377478" cy="795277"/>
            <a:chOff x="4099834" y="2626318"/>
            <a:chExt cx="4377478" cy="795277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099834" y="2696755"/>
              <a:ext cx="4006371" cy="70608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/>
            </a:p>
          </p:txBody>
        </p:sp>
        <p:sp>
          <p:nvSpPr>
            <p:cNvPr id="34" name="Название 1">
              <a:extLst>
                <a:ext uri="{FF2B5EF4-FFF2-40B4-BE49-F238E27FC236}">
                  <a16:creationId xmlns:a16="http://schemas.microsoft.com/office/drawing/2014/main" id="{EE15A765-2FE9-40E5-B036-BB8C003C1541}"/>
                </a:ext>
              </a:extLst>
            </p:cNvPr>
            <p:cNvSpPr txBox="1">
              <a:spLocks/>
            </p:cNvSpPr>
            <p:nvPr/>
          </p:nvSpPr>
          <p:spPr>
            <a:xfrm>
              <a:off x="4483122" y="2867727"/>
              <a:ext cx="3569498" cy="327831"/>
            </a:xfrm>
            <a:prstGeom prst="rect">
              <a:avLst/>
            </a:prstGeom>
          </p:spPr>
          <p:txBody>
            <a:bodyPr vert="horz" lIns="84406" tIns="42203" rIns="84406" bIns="42203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ru-RU" sz="1600" b="1" dirty="0">
                  <a:latin typeface="Calibri" panose="020F0502020204030204" pitchFamily="34" charset="0"/>
                  <a:cs typeface="Arial" charset="0"/>
                </a:rPr>
                <a:t>СТАБИЛЬНАЯ НЕСУЩАЯ </a:t>
              </a:r>
              <a:br>
                <a:rPr lang="ru-RU" sz="1600" b="1" dirty="0">
                  <a:latin typeface="Calibri" panose="020F0502020204030204" pitchFamily="34" charset="0"/>
                  <a:cs typeface="Arial" charset="0"/>
                </a:rPr>
              </a:br>
              <a:r>
                <a:rPr lang="ru-RU" sz="1600" b="1" dirty="0">
                  <a:latin typeface="Calibri" panose="020F0502020204030204" pitchFamily="34" charset="0"/>
                  <a:cs typeface="Arial" charset="0"/>
                </a:rPr>
                <a:t>СПОСОБНОСТЬ</a:t>
              </a:r>
              <a:r>
                <a:rPr lang="en-US" sz="1600" b="1" dirty="0">
                  <a:latin typeface="Calibri" panose="020F0502020204030204" pitchFamily="34" charset="0"/>
                  <a:cs typeface="Arial" charset="0"/>
                </a:rPr>
                <a:t> </a:t>
              </a:r>
              <a:r>
                <a:rPr lang="ru-RU" sz="1600" b="1" dirty="0">
                  <a:latin typeface="Calibri" panose="020F0502020204030204" pitchFamily="34" charset="0"/>
                  <a:cs typeface="Arial" charset="0"/>
                </a:rPr>
                <a:t>И ПРОЧНОСТЬ</a:t>
              </a:r>
            </a:p>
          </p:txBody>
        </p:sp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B5C4C39F-1CE1-437C-B239-CBE8B935C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2035" y="2626318"/>
              <a:ext cx="795277" cy="795277"/>
            </a:xfrm>
            <a:prstGeom prst="rect">
              <a:avLst/>
            </a:prstGeom>
          </p:spPr>
        </p:pic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0FEBA35-ABEF-415B-9910-7D841D7F1911}"/>
              </a:ext>
            </a:extLst>
          </p:cNvPr>
          <p:cNvSpPr/>
          <p:nvPr/>
        </p:nvSpPr>
        <p:spPr>
          <a:xfrm>
            <a:off x="3892312" y="3459586"/>
            <a:ext cx="4340077" cy="6966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ДОПОЛНИТЕЛЬНЫЕ БАЛЛЫ СЕРТИФИКАЦИИ ПО LEED, BREEAM, ЗЕЛЕНЫМ СТАНДАРТАМ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AE2DB82-4215-4082-BB07-910DD719A344}"/>
              </a:ext>
            </a:extLst>
          </p:cNvPr>
          <p:cNvSpPr/>
          <p:nvPr/>
        </p:nvSpPr>
        <p:spPr>
          <a:xfrm>
            <a:off x="5309336" y="2588495"/>
            <a:ext cx="3002957" cy="696680"/>
          </a:xfrm>
          <a:prstGeom prst="rect">
            <a:avLst/>
          </a:prstGeom>
          <a:solidFill>
            <a:srgbClr val="384E7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СНИЖЕНИЕ ВЛИЯНИЯ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ОКРУЖАЮЩУЮ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СРЕДУ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122228E-FA60-46BB-BEAD-1FBAFA57E08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673" y="2519092"/>
            <a:ext cx="812020" cy="81202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бъект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6A1D4FCC-5752-4340-89E4-BFD09CFBF0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026" y="1528405"/>
            <a:ext cx="980352" cy="9803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BA9BEF44-E398-4DD4-9244-3147DD1972D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97" y="3422334"/>
            <a:ext cx="798837" cy="79883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81389F1-A73F-4A26-9073-2418FD6B92E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6392283"/>
            <a:ext cx="792088" cy="3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559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F47EA751-C62F-4DB2-97EF-E63AB91D8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05.03.2020</a:t>
            </a:r>
            <a:endParaRPr lang="en-GB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97CF26-B8ED-4792-9B87-8074B7EA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1F85C-8896-49CA-BF00-1B7DB6D84D0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39" name="Название 1">
            <a:extLst>
              <a:ext uri="{FF2B5EF4-FFF2-40B4-BE49-F238E27FC236}">
                <a16:creationId xmlns:a16="http://schemas.microsoft.com/office/drawing/2014/main" id="{AE5141C5-C534-4062-8599-19D5B722B8B6}"/>
              </a:ext>
            </a:extLst>
          </p:cNvPr>
          <p:cNvSpPr txBox="1">
            <a:spLocks/>
          </p:cNvSpPr>
          <p:nvPr/>
        </p:nvSpPr>
        <p:spPr>
          <a:xfrm>
            <a:off x="188711" y="188640"/>
            <a:ext cx="8847785" cy="590903"/>
          </a:xfrm>
          <a:prstGeom prst="rect">
            <a:avLst/>
          </a:prstGeom>
        </p:spPr>
        <p:txBody>
          <a:bodyPr vert="horz" lIns="84406" tIns="42203" rIns="84406" bIns="42203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Сравнение современных технологий производства минеральной ваты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15ACBE45-9697-4322-8D37-9C6F27E598FD}"/>
              </a:ext>
            </a:extLst>
          </p:cNvPr>
          <p:cNvCxnSpPr>
            <a:cxnSpLocks/>
          </p:cNvCxnSpPr>
          <p:nvPr/>
        </p:nvCxnSpPr>
        <p:spPr>
          <a:xfrm>
            <a:off x="395536" y="764704"/>
            <a:ext cx="849694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510CBD-BCAE-49F4-99CA-D8D94C24EF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51" y="2934294"/>
            <a:ext cx="1363134" cy="13678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55B41C-2AE7-4AEC-922B-F23101C14B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368" y="2689929"/>
            <a:ext cx="1538063" cy="15380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1CBB18-CA7D-4A53-A3C9-13777CB52C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9595" y="2674463"/>
            <a:ext cx="1536325" cy="29019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9F3C5B-6F70-4E38-8C14-F9F2EC3E88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5309" y="2674463"/>
            <a:ext cx="1670449" cy="293243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250301-6DA0-4D66-A870-FD626256AFC6}"/>
              </a:ext>
            </a:extLst>
          </p:cNvPr>
          <p:cNvSpPr/>
          <p:nvPr/>
        </p:nvSpPr>
        <p:spPr>
          <a:xfrm>
            <a:off x="6800982" y="4170654"/>
            <a:ext cx="22032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Волокна – длинные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и тонкие.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Распределение в мате упорядоченное.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Изделия обладают повышенными теплоизоляционными свойствами.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F69C6B5-151E-498B-B9BC-AFFA98C4BA57}"/>
              </a:ext>
            </a:extLst>
          </p:cNvPr>
          <p:cNvSpPr/>
          <p:nvPr/>
        </p:nvSpPr>
        <p:spPr>
          <a:xfrm>
            <a:off x="335003" y="4355319"/>
            <a:ext cx="21130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Волокна короткие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и толстые.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Хаотичное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распределение волокна в материале.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Изделия более тугоплавкие.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2AAF8541-F615-4E68-ACCB-069149697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1963" y="2827158"/>
            <a:ext cx="1402673" cy="2616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шихты</a:t>
            </a: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013603F3-4F51-46E9-8800-C629AB6E5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636" y="3471959"/>
            <a:ext cx="1402673" cy="2616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плавление шихты</a:t>
            </a:r>
            <a:endParaRPr lang="fr-FR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0808C050-887D-4B28-A6A3-CB24EBBE7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09" y="4055237"/>
            <a:ext cx="1402673" cy="6001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формирование волокна из расплава</a:t>
            </a:r>
            <a:endParaRPr lang="fr-FR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 Box 16">
            <a:extLst>
              <a:ext uri="{FF2B5EF4-FFF2-40B4-BE49-F238E27FC236}">
                <a16:creationId xmlns:a16="http://schemas.microsoft.com/office/drawing/2014/main" id="{9E304083-9D62-40FA-95AF-89C0BC353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001" y="4879644"/>
            <a:ext cx="1402673" cy="430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002060"/>
                </a:solidFill>
                <a:latin typeface="Calibri" panose="020F0502020204030204" pitchFamily="34" charset="0"/>
              </a:rPr>
              <a:t>поликонденсация связующего</a:t>
            </a:r>
            <a:endParaRPr lang="fr-FR" sz="11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D17CC05-7FEA-4124-828A-0AFC8195E51A}"/>
              </a:ext>
            </a:extLst>
          </p:cNvPr>
          <p:cNvSpPr/>
          <p:nvPr/>
        </p:nvSpPr>
        <p:spPr>
          <a:xfrm>
            <a:off x="2602868" y="2271399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charset="0"/>
                <a:cs typeface="Arial" charset="0"/>
              </a:rPr>
              <a:t>REX</a:t>
            </a:r>
            <a:endParaRPr lang="ru-RU" sz="24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C5F9A02-D3BB-4A17-890A-0E6ED8D0573D}"/>
              </a:ext>
            </a:extLst>
          </p:cNvPr>
          <p:cNvSpPr/>
          <p:nvPr/>
        </p:nvSpPr>
        <p:spPr>
          <a:xfrm>
            <a:off x="5347430" y="2271398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charset="0"/>
                <a:cs typeface="Arial" charset="0"/>
              </a:rPr>
              <a:t>TEL</a:t>
            </a:r>
            <a:endParaRPr lang="ru-RU" dirty="0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A191C28C-9248-4C3F-B128-67C05B0B9A8B}"/>
              </a:ext>
            </a:extLst>
          </p:cNvPr>
          <p:cNvSpPr/>
          <p:nvPr/>
        </p:nvSpPr>
        <p:spPr>
          <a:xfrm>
            <a:off x="2747740" y="917400"/>
            <a:ext cx="1006896" cy="902912"/>
          </a:xfrm>
          <a:prstGeom prst="rightArrow">
            <a:avLst/>
          </a:prstGeom>
          <a:solidFill>
            <a:srgbClr val="CEE50A"/>
          </a:solidFill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2" name="Стрелка: влево 11">
            <a:extLst>
              <a:ext uri="{FF2B5EF4-FFF2-40B4-BE49-F238E27FC236}">
                <a16:creationId xmlns:a16="http://schemas.microsoft.com/office/drawing/2014/main" id="{7DDE9F2E-3ED8-4BD5-B9DE-170D524B1CDB}"/>
              </a:ext>
            </a:extLst>
          </p:cNvPr>
          <p:cNvSpPr/>
          <p:nvPr/>
        </p:nvSpPr>
        <p:spPr>
          <a:xfrm rot="16200000">
            <a:off x="985974" y="1513597"/>
            <a:ext cx="1006138" cy="1480384"/>
          </a:xfrm>
          <a:prstGeom prst="leftArrow">
            <a:avLst/>
          </a:prstGeom>
          <a:solidFill>
            <a:srgbClr val="CEE50A"/>
          </a:solidFill>
          <a:ln w="158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B0AF93-C27B-4B75-82F5-DC09769ED721}"/>
              </a:ext>
            </a:extLst>
          </p:cNvPr>
          <p:cNvSpPr txBox="1"/>
          <p:nvPr/>
        </p:nvSpPr>
        <p:spPr>
          <a:xfrm>
            <a:off x="2724712" y="1128863"/>
            <a:ext cx="108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На основе </a:t>
            </a:r>
          </a:p>
          <a:p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кварца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2BD19B9-7FAE-48C6-9FAE-68A29AD4EC0F}"/>
              </a:ext>
            </a:extLst>
          </p:cNvPr>
          <p:cNvSpPr/>
          <p:nvPr/>
        </p:nvSpPr>
        <p:spPr>
          <a:xfrm>
            <a:off x="3823994" y="830526"/>
            <a:ext cx="5040560" cy="1384995"/>
          </a:xfrm>
          <a:prstGeom prst="rect">
            <a:avLst/>
          </a:prstGeom>
          <a:solidFill>
            <a:srgbClr val="99663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08000">
              <a:spcAft>
                <a:spcPts val="500"/>
              </a:spcAft>
            </a:pPr>
            <a:r>
              <a:rPr lang="ru-RU" sz="1400" b="1" dirty="0">
                <a:latin typeface="Calibri"/>
                <a:cs typeface="Times New Roman"/>
              </a:rPr>
              <a:t>Длинное и тонкое кварцевое волокно по технологии TEL: изобретенная в 1937 году фильерно-дутьевая технология производства волокна TEL прошла 4 этапа эволюции. Результатом является прочное длинное и упругое волокно, долговременно выдерживающее высокие эксплуатационные нагрузки.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E492F0-4C22-4D96-8F2D-9AB62D05E738}"/>
              </a:ext>
            </a:extLst>
          </p:cNvPr>
          <p:cNvSpPr txBox="1"/>
          <p:nvPr/>
        </p:nvSpPr>
        <p:spPr>
          <a:xfrm>
            <a:off x="1038299" y="1874933"/>
            <a:ext cx="91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Каменная вата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D52A3FE-5DB6-4A96-B220-8E26C4B352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58" y="1152593"/>
            <a:ext cx="1499410" cy="466577"/>
          </a:xfrm>
          <a:prstGeom prst="rect">
            <a:avLst/>
          </a:prstGeom>
          <a:ln w="22225">
            <a:solidFill>
              <a:schemeClr val="bg1">
                <a:lumMod val="65000"/>
              </a:schemeClr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03D886F-0989-4673-99CF-892AC8463AAC}"/>
              </a:ext>
            </a:extLst>
          </p:cNvPr>
          <p:cNvSpPr txBox="1"/>
          <p:nvPr/>
        </p:nvSpPr>
        <p:spPr>
          <a:xfrm>
            <a:off x="1228543" y="1223552"/>
            <a:ext cx="1256911" cy="31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Технологии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A86BDA-7037-466B-A803-8C683ACCAB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2393" y="2272210"/>
            <a:ext cx="1143000" cy="43815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ED9847-D368-4DFF-9E09-749CDB8DEA5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6392283"/>
            <a:ext cx="792088" cy="3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9076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C6BF65-1EDF-447D-B862-B60E234B7D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5778" y="2220695"/>
            <a:ext cx="1060796" cy="379813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6CD09E7-F8AC-42EC-B86B-61AD145AECC5}"/>
              </a:ext>
            </a:extLst>
          </p:cNvPr>
          <p:cNvSpPr/>
          <p:nvPr/>
        </p:nvSpPr>
        <p:spPr>
          <a:xfrm>
            <a:off x="4782283" y="3059231"/>
            <a:ext cx="3966181" cy="3138355"/>
          </a:xfrm>
          <a:prstGeom prst="rect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359A17-7D20-4EED-956A-E5B0510A4F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827058"/>
            <a:ext cx="801742" cy="80174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1002-F945-264C-A3D2-3223DC248F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Название 1"/>
          <p:cNvSpPr txBox="1">
            <a:spLocks/>
          </p:cNvSpPr>
          <p:nvPr/>
        </p:nvSpPr>
        <p:spPr>
          <a:xfrm>
            <a:off x="395536" y="330702"/>
            <a:ext cx="8352928" cy="40888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200" b="1" dirty="0">
                <a:latin typeface="Calibri" panose="020F0502020204030204" pitchFamily="34" charset="0"/>
                <a:cs typeface="Arial" charset="0"/>
              </a:rPr>
              <a:t>Уникальные характеристики сэндвич-панелей «Венталл Грин» </a:t>
            </a:r>
            <a:r>
              <a:rPr lang="en-US" sz="2200" b="1" dirty="0">
                <a:latin typeface="Calibri" panose="020F0502020204030204" pitchFamily="34" charset="0"/>
                <a:cs typeface="Arial" charset="0"/>
              </a:rPr>
              <a:t>|</a:t>
            </a:r>
            <a:r>
              <a:rPr lang="ru-RU" sz="2200" b="1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1</a:t>
            </a:r>
            <a:endParaRPr lang="ru-RU" sz="2200" b="1" dirty="0">
              <a:solidFill>
                <a:srgbClr val="C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827058"/>
            <a:ext cx="7066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Долговечность</a:t>
            </a:r>
          </a:p>
          <a:p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Стойкость к внешним факторам воздействия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14275" y="1700807"/>
            <a:ext cx="4752528" cy="43924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14884" y="1754813"/>
            <a:ext cx="38519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lvl="2" indent="-25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latin typeface="Calibri" panose="020F0502020204030204" pitchFamily="34" charset="0"/>
              </a:rPr>
              <a:t>Толщина металлической основы – стандартно </a:t>
            </a:r>
            <a:r>
              <a:rPr lang="ru-RU" sz="1300" b="1" dirty="0">
                <a:latin typeface="Calibri" panose="020F0502020204030204" pitchFamily="34" charset="0"/>
              </a:rPr>
              <a:t>0,6</a:t>
            </a:r>
            <a:r>
              <a:rPr lang="ru-RU" sz="1300" dirty="0">
                <a:latin typeface="Calibri" panose="020F0502020204030204" pitchFamily="34" charset="0"/>
              </a:rPr>
              <a:t> мм (опция 0,5 мм)</a:t>
            </a:r>
            <a:endParaRPr lang="ru-RU" sz="13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2000" lvl="2" indent="-252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Масса цинкового покрытия с обеих сторон – </a:t>
            </a:r>
            <a:b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не менее </a:t>
            </a:r>
            <a:r>
              <a:rPr lang="ru-RU" sz="1300" b="1" dirty="0">
                <a:latin typeface="Calibri" panose="020F0502020204030204" pitchFamily="34" charset="0"/>
                <a:cs typeface="Calibri" panose="020F0502020204030204" pitchFamily="34" charset="0"/>
              </a:rPr>
              <a:t>275</a:t>
            </a:r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 г/м</a:t>
            </a:r>
            <a:r>
              <a:rPr lang="ru-RU" sz="13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252000" lvl="2" indent="-252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latin typeface="Calibri" panose="020F0502020204030204" pitchFamily="34" charset="0"/>
              </a:rPr>
              <a:t>Металл с </a:t>
            </a:r>
            <a:r>
              <a:rPr lang="ru-RU" sz="1300" b="1" dirty="0">
                <a:latin typeface="Calibri" panose="020F0502020204030204" pitchFamily="34" charset="0"/>
              </a:rPr>
              <a:t>полимерным покрытием различных типов </a:t>
            </a:r>
            <a:r>
              <a:rPr lang="ru-RU" sz="1300" dirty="0">
                <a:latin typeface="Calibri" panose="020F0502020204030204" pitchFamily="34" charset="0"/>
              </a:rPr>
              <a:t>в зависимости от коррозионного воздействия среды.</a:t>
            </a:r>
          </a:p>
          <a:p>
            <a:pPr marL="252000" lvl="2" indent="-252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latin typeface="Calibri" panose="020F0502020204030204" pitchFamily="34" charset="0"/>
              </a:rPr>
              <a:t>Укладка волокон «петлями» </a:t>
            </a:r>
            <a:r>
              <a:rPr lang="ru-RU" sz="1300" b="1" dirty="0">
                <a:latin typeface="Calibri" panose="020F0502020204030204" pitchFamily="34" charset="0"/>
              </a:rPr>
              <a:t>создает упрочненную упорядоченную гофрированную структуру, </a:t>
            </a:r>
            <a:r>
              <a:rPr lang="ru-RU" sz="1300" dirty="0">
                <a:latin typeface="Calibri" panose="020F0502020204030204" pitchFamily="34" charset="0"/>
              </a:rPr>
              <a:t>имеющую повышенную прочность по сравнению с аналогичными теплоизоляционными материалами</a:t>
            </a:r>
          </a:p>
          <a:p>
            <a:pPr marL="252000" lvl="2" indent="-252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300" b="1" dirty="0">
                <a:latin typeface="Calibri" panose="020F0502020204030204" pitchFamily="34" charset="0"/>
              </a:rPr>
              <a:t>Класс «А» по водонепроницаемости </a:t>
            </a:r>
            <a:r>
              <a:rPr lang="ru-RU" sz="1300" dirty="0">
                <a:latin typeface="Calibri" panose="020F0502020204030204" pitchFamily="34" charset="0"/>
              </a:rPr>
              <a:t>обеспечивается герметичным замком.</a:t>
            </a:r>
          </a:p>
          <a:p>
            <a:pPr marL="252000" lvl="2" indent="-2520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300" dirty="0">
                <a:latin typeface="Calibri" panose="020F0502020204030204" pitchFamily="34" charset="0"/>
              </a:rPr>
              <a:t>Гарантия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4155405" y="1799807"/>
            <a:ext cx="432048" cy="432048"/>
          </a:xfrm>
          <a:prstGeom prst="ellipse">
            <a:avLst/>
          </a:prstGeom>
          <a:solidFill>
            <a:srgbClr val="C0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9" name="Прямоугольник 8"/>
          <p:cNvSpPr/>
          <p:nvPr/>
        </p:nvSpPr>
        <p:spPr>
          <a:xfrm>
            <a:off x="4148451" y="1850993"/>
            <a:ext cx="445956" cy="377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ctr">
              <a:lnSpc>
                <a:spcPct val="70000"/>
              </a:lnSpc>
              <a:spcBef>
                <a:spcPts val="600"/>
              </a:spcBef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0</a:t>
            </a:r>
            <a:r>
              <a:rPr lang="ru-RU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,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6</a:t>
            </a:r>
            <a:b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900" dirty="0">
                <a:solidFill>
                  <a:schemeClr val="bg1"/>
                </a:solidFill>
                <a:latin typeface="Calibri" panose="020F0502020204030204" pitchFamily="34" charset="0"/>
              </a:rPr>
              <a:t>мм</a:t>
            </a:r>
            <a:endParaRPr lang="ru-RU" sz="900" baseline="30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155405" y="2334248"/>
            <a:ext cx="432048" cy="432048"/>
          </a:xfrm>
          <a:prstGeom prst="ellipse">
            <a:avLst/>
          </a:prstGeom>
          <a:solidFill>
            <a:srgbClr val="898989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34" name="Прямоугольник 33"/>
          <p:cNvSpPr/>
          <p:nvPr/>
        </p:nvSpPr>
        <p:spPr>
          <a:xfrm>
            <a:off x="4122804" y="2390757"/>
            <a:ext cx="497251" cy="367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 algn="ctr">
              <a:lnSpc>
                <a:spcPct val="70000"/>
              </a:lnSpc>
              <a:spcBef>
                <a:spcPts val="600"/>
              </a:spcBef>
            </a:pP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275</a:t>
            </a:r>
            <a:b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900" dirty="0">
                <a:solidFill>
                  <a:schemeClr val="bg1"/>
                </a:solidFill>
                <a:latin typeface="Calibri" panose="020F0502020204030204" pitchFamily="34" charset="0"/>
              </a:rPr>
              <a:t>г/м</a:t>
            </a:r>
            <a:r>
              <a:rPr lang="ru-RU" sz="900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ru-RU" sz="1050" baseline="30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1754813"/>
            <a:ext cx="2520280" cy="95410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400"/>
              </a:spcBef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Более 20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лет </a:t>
            </a:r>
            <a:b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рынке производителей </a:t>
            </a:r>
            <a:b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сэндвич-панелей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0FFFC3-75C5-4D08-82BB-CB5082A66A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451" y="2921988"/>
            <a:ext cx="435004" cy="4350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92AD1F-555E-48F6-9D98-D1166A026F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712" y="4606863"/>
            <a:ext cx="445102" cy="4451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EBDFDC9-B1ED-4B11-850F-344CBD4DE9F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055" y="5287461"/>
            <a:ext cx="445795" cy="44579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95437" y="4323627"/>
            <a:ext cx="3012634" cy="1508105"/>
          </a:xfrm>
          <a:prstGeom prst="rect">
            <a:avLst/>
          </a:prstGeom>
          <a:solidFill>
            <a:srgbClr val="BDD00A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Сырье с улучшенными характеристиками →</a:t>
            </a:r>
            <a:b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сохранение эстетического вида и увеличение срока службы </a:t>
            </a:r>
            <a:b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</a:t>
            </a:r>
            <a:r>
              <a:rPr lang="ru-RU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лет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6092C12-32E9-408E-AAA5-AAE445FCF182}"/>
              </a:ext>
            </a:extLst>
          </p:cNvPr>
          <p:cNvCxnSpPr>
            <a:cxnSpLocks/>
          </p:cNvCxnSpPr>
          <p:nvPr/>
        </p:nvCxnSpPr>
        <p:spPr>
          <a:xfrm>
            <a:off x="430219" y="764704"/>
            <a:ext cx="849694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E1BF1D-DEA4-4ED4-8A42-257271D1DE0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24" y="2806959"/>
            <a:ext cx="3362964" cy="1418629"/>
          </a:xfrm>
          <a:prstGeom prst="rect">
            <a:avLst/>
          </a:prstGeom>
        </p:spPr>
      </p:pic>
      <p:pic>
        <p:nvPicPr>
          <p:cNvPr id="1028" name="Picture 4" descr="https://img2.freepng.ru/20180326/sfq/kisspng-web-development-hyperlink-search-engine-optimizati-share-5ab937f0784a29.1261013115220879204927.jpg">
            <a:extLst>
              <a:ext uri="{FF2B5EF4-FFF2-40B4-BE49-F238E27FC236}">
                <a16:creationId xmlns:a16="http://schemas.microsoft.com/office/drawing/2014/main" id="{F6A50AA3-87A9-4273-BFB4-B7E940336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2804" y="3648161"/>
            <a:ext cx="471603" cy="47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7DECFCA-B0DA-494D-B51D-280DDE054A6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6392283"/>
            <a:ext cx="792088" cy="357474"/>
          </a:xfrm>
          <a:prstGeom prst="rect">
            <a:avLst/>
          </a:prstGeom>
        </p:spPr>
      </p:pic>
      <p:sp>
        <p:nvSpPr>
          <p:cNvPr id="24" name="Дата 3">
            <a:extLst>
              <a:ext uri="{FF2B5EF4-FFF2-40B4-BE49-F238E27FC236}">
                <a16:creationId xmlns:a16="http://schemas.microsoft.com/office/drawing/2014/main" id="{A779AFBA-DE97-4B28-8ABD-4AFF81DF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7744" y="6358002"/>
            <a:ext cx="1152128" cy="365125"/>
          </a:xfrm>
        </p:spPr>
        <p:txBody>
          <a:bodyPr/>
          <a:lstStyle/>
          <a:p>
            <a:pPr>
              <a:defRPr/>
            </a:pPr>
            <a:r>
              <a:rPr lang="ru-RU"/>
              <a:t>05.03.2020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8548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55D8941-3E11-4711-B706-D609D39FCFDE}"/>
              </a:ext>
            </a:extLst>
          </p:cNvPr>
          <p:cNvSpPr/>
          <p:nvPr/>
        </p:nvSpPr>
        <p:spPr>
          <a:xfrm rot="16200000" flipH="1">
            <a:off x="1170080" y="3287370"/>
            <a:ext cx="3799149" cy="105807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796F0E9-28A9-4D03-A95F-89D35309F55F}"/>
              </a:ext>
            </a:extLst>
          </p:cNvPr>
          <p:cNvSpPr/>
          <p:nvPr/>
        </p:nvSpPr>
        <p:spPr>
          <a:xfrm rot="16200000" flipH="1">
            <a:off x="1135277" y="3304645"/>
            <a:ext cx="3799149" cy="105807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CEBF21-5D6D-4E9F-8605-34767796D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4"/>
          <a:stretch/>
        </p:blipFill>
        <p:spPr>
          <a:xfrm>
            <a:off x="332136" y="1738943"/>
            <a:ext cx="2737519" cy="1636577"/>
          </a:xfrm>
          <a:prstGeom prst="rect">
            <a:avLst/>
          </a:prstGeom>
        </p:spPr>
      </p:pic>
      <p:pic>
        <p:nvPicPr>
          <p:cNvPr id="3074" name="Picture 2" descr="C:\Users\User\Desktop\02_Венталл\09_Фотографии\Объекты\Anadyr.t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572" y="4454705"/>
            <a:ext cx="2756863" cy="167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401190" y="1563782"/>
            <a:ext cx="5288283" cy="45861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31002-F945-264C-A3D2-3223DC248F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797E11-7170-4CFA-B472-C7996B43C39C}"/>
              </a:ext>
            </a:extLst>
          </p:cNvPr>
          <p:cNvSpPr/>
          <p:nvPr/>
        </p:nvSpPr>
        <p:spPr>
          <a:xfrm>
            <a:off x="3362886" y="1606616"/>
            <a:ext cx="5256584" cy="1880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2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Несущая способность и прочность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закладывается на стадии производства и контроля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нормируемых физико-механических характеристик материалов и самой панели в собственной заводской лаборатории.</a:t>
            </a:r>
          </a:p>
          <a:p>
            <a:pPr marL="265113" lvl="2" indent="-1714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</a:rPr>
              <a:t>Жесткость и прочность панелей, определены по методикам, базирующимся на Европейском опыте, подтверждены на практике в процессе натуральных испытаний и учтены в таблицах несущей способности.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75113A-0454-4EE1-89C2-4A6D918BB0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96" y="836712"/>
            <a:ext cx="750156" cy="750156"/>
          </a:xfrm>
          <a:prstGeom prst="rect">
            <a:avLst/>
          </a:prstGeom>
        </p:spPr>
      </p:pic>
      <p:sp>
        <p:nvSpPr>
          <p:cNvPr id="14" name="Название 1"/>
          <p:cNvSpPr txBox="1">
            <a:spLocks/>
          </p:cNvSpPr>
          <p:nvPr/>
        </p:nvSpPr>
        <p:spPr>
          <a:xfrm>
            <a:off x="399910" y="219007"/>
            <a:ext cx="8348554" cy="408883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200" b="1" dirty="0">
                <a:latin typeface="Calibri" panose="020F0502020204030204" pitchFamily="34" charset="0"/>
                <a:cs typeface="Arial" charset="0"/>
              </a:rPr>
              <a:t>Уникальные характеристики сэндвич-панелей «Венталл Грин»</a:t>
            </a:r>
            <a:r>
              <a:rPr lang="en-US" sz="2200" b="1" dirty="0">
                <a:latin typeface="Calibri" panose="020F0502020204030204" pitchFamily="34" charset="0"/>
                <a:cs typeface="Arial" charset="0"/>
              </a:rPr>
              <a:t> | </a:t>
            </a:r>
            <a:r>
              <a:rPr lang="ru-RU" sz="2200" b="1" dirty="0">
                <a:solidFill>
                  <a:srgbClr val="C00000"/>
                </a:solidFill>
                <a:latin typeface="Calibri" panose="020F0502020204030204" pitchFamily="34" charset="0"/>
                <a:cs typeface="Arial" charset="0"/>
              </a:rPr>
              <a:t>2</a:t>
            </a: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>
          <a:xfrm>
            <a:off x="455896" y="692696"/>
            <a:ext cx="848729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238361" y="805750"/>
            <a:ext cx="7066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СТАБИЛЬНАЯ несущая способность и прочность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6022" y="1781582"/>
            <a:ext cx="14221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 Санкт-Петербург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B543853-DFDE-4F8A-BCBE-E1D25F2610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3359719" y="3702054"/>
            <a:ext cx="2823720" cy="211779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32136" y="3491027"/>
            <a:ext cx="3159744" cy="738664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08000">
              <a:spcAft>
                <a:spcPts val="500"/>
              </a:spcAft>
            </a:pPr>
            <a:r>
              <a:rPr lang="ru-RU" sz="1400" b="1" dirty="0">
                <a:latin typeface="Calibri"/>
                <a:ea typeface="Calibri"/>
                <a:cs typeface="Times New Roman"/>
              </a:rPr>
              <a:t>Сэндвич-панели «Венталл Грин» </a:t>
            </a:r>
            <a:r>
              <a:rPr lang="ru-RU" sz="1400" b="1" dirty="0" err="1">
                <a:latin typeface="Calibri"/>
                <a:ea typeface="Calibri"/>
                <a:cs typeface="Times New Roman"/>
              </a:rPr>
              <a:t>подхоят</a:t>
            </a:r>
            <a:r>
              <a:rPr lang="ru-RU" sz="1400" b="1" dirty="0">
                <a:latin typeface="Calibri"/>
                <a:ea typeface="Calibri"/>
                <a:cs typeface="Times New Roman"/>
              </a:rPr>
              <a:t> для использования в различных климатических районах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02935" y="4441348"/>
            <a:ext cx="918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 Анадырь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6FA3C8-BBDD-4BE7-B369-753DCEB593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410" y="3371199"/>
            <a:ext cx="2182047" cy="1873994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004048" y="5236227"/>
            <a:ext cx="3615422" cy="738664"/>
          </a:xfrm>
          <a:prstGeom prst="rect">
            <a:avLst/>
          </a:prstGeom>
          <a:solidFill>
            <a:srgbClr val="BDD00A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2000"/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Несущая способность панелей «Грин» не ниже значений, чем у традиционных панелей с минераловатным сердечником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A063700-13CE-4FB9-BF32-9A55E49113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6392283"/>
            <a:ext cx="792088" cy="357474"/>
          </a:xfrm>
          <a:prstGeom prst="rect">
            <a:avLst/>
          </a:prstGeom>
        </p:spPr>
      </p:pic>
      <p:sp>
        <p:nvSpPr>
          <p:cNvPr id="23" name="Дата 3">
            <a:extLst>
              <a:ext uri="{FF2B5EF4-FFF2-40B4-BE49-F238E27FC236}">
                <a16:creationId xmlns:a16="http://schemas.microsoft.com/office/drawing/2014/main" id="{89FA74F1-D8B6-465B-BD91-89D06A50D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7744" y="6358002"/>
            <a:ext cx="1152128" cy="365125"/>
          </a:xfrm>
        </p:spPr>
        <p:txBody>
          <a:bodyPr/>
          <a:lstStyle/>
          <a:p>
            <a:pPr>
              <a:defRPr/>
            </a:pPr>
            <a:r>
              <a:rPr lang="ru-RU"/>
              <a:t>05.03.2020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2075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Title page">
  <a:themeElements>
    <a:clrScheme name="Ruukki_2016">
      <a:dk1>
        <a:srgbClr val="000000"/>
      </a:dk1>
      <a:lt1>
        <a:srgbClr val="FFFFFF"/>
      </a:lt1>
      <a:dk2>
        <a:srgbClr val="000000"/>
      </a:dk2>
      <a:lt2>
        <a:srgbClr val="E1E1EB"/>
      </a:lt2>
      <a:accent1>
        <a:srgbClr val="CEE50A"/>
      </a:accent1>
      <a:accent2>
        <a:srgbClr val="FC2516"/>
      </a:accent2>
      <a:accent3>
        <a:srgbClr val="FFFFFF"/>
      </a:accent3>
      <a:accent4>
        <a:srgbClr val="000000"/>
      </a:accent4>
      <a:accent5>
        <a:srgbClr val="E3F0AA"/>
      </a:accent5>
      <a:accent6>
        <a:srgbClr val="E42013"/>
      </a:accent6>
      <a:hlink>
        <a:srgbClr val="A2B1BE"/>
      </a:hlink>
      <a:folHlink>
        <a:srgbClr val="5A626A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itle slides">
  <a:themeElements>
    <a:clrScheme name="Ruukki_2016">
      <a:dk1>
        <a:srgbClr val="000000"/>
      </a:dk1>
      <a:lt1>
        <a:srgbClr val="FFFFFF"/>
      </a:lt1>
      <a:dk2>
        <a:srgbClr val="000000"/>
      </a:dk2>
      <a:lt2>
        <a:srgbClr val="E1E1EB"/>
      </a:lt2>
      <a:accent1>
        <a:srgbClr val="CEE50A"/>
      </a:accent1>
      <a:accent2>
        <a:srgbClr val="FC2516"/>
      </a:accent2>
      <a:accent3>
        <a:srgbClr val="FFFFFF"/>
      </a:accent3>
      <a:accent4>
        <a:srgbClr val="000000"/>
      </a:accent4>
      <a:accent5>
        <a:srgbClr val="E3F0AA"/>
      </a:accent5>
      <a:accent6>
        <a:srgbClr val="E42013"/>
      </a:accent6>
      <a:hlink>
        <a:srgbClr val="A2B1BE"/>
      </a:hlink>
      <a:folHlink>
        <a:srgbClr val="5A626A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itle page">
  <a:themeElements>
    <a:clrScheme name="Ruukki_2016">
      <a:dk1>
        <a:srgbClr val="000000"/>
      </a:dk1>
      <a:lt1>
        <a:srgbClr val="FFFFFF"/>
      </a:lt1>
      <a:dk2>
        <a:srgbClr val="000000"/>
      </a:dk2>
      <a:lt2>
        <a:srgbClr val="E1E1EB"/>
      </a:lt2>
      <a:accent1>
        <a:srgbClr val="CEE50A"/>
      </a:accent1>
      <a:accent2>
        <a:srgbClr val="FC2516"/>
      </a:accent2>
      <a:accent3>
        <a:srgbClr val="FFFFFF"/>
      </a:accent3>
      <a:accent4>
        <a:srgbClr val="000000"/>
      </a:accent4>
      <a:accent5>
        <a:srgbClr val="E3F0AA"/>
      </a:accent5>
      <a:accent6>
        <a:srgbClr val="E42013"/>
      </a:accent6>
      <a:hlink>
        <a:srgbClr val="A2B1BE"/>
      </a:hlink>
      <a:folHlink>
        <a:srgbClr val="5A626A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Title slides">
  <a:themeElements>
    <a:clrScheme name="Ruukki_2016">
      <a:dk1>
        <a:srgbClr val="000000"/>
      </a:dk1>
      <a:lt1>
        <a:srgbClr val="FFFFFF"/>
      </a:lt1>
      <a:dk2>
        <a:srgbClr val="000000"/>
      </a:dk2>
      <a:lt2>
        <a:srgbClr val="E1E1EB"/>
      </a:lt2>
      <a:accent1>
        <a:srgbClr val="CEE50A"/>
      </a:accent1>
      <a:accent2>
        <a:srgbClr val="FC2516"/>
      </a:accent2>
      <a:accent3>
        <a:srgbClr val="FFFFFF"/>
      </a:accent3>
      <a:accent4>
        <a:srgbClr val="000000"/>
      </a:accent4>
      <a:accent5>
        <a:srgbClr val="E3F0AA"/>
      </a:accent5>
      <a:accent6>
        <a:srgbClr val="E42013"/>
      </a:accent6>
      <a:hlink>
        <a:srgbClr val="A2B1BE"/>
      </a:hlink>
      <a:folHlink>
        <a:srgbClr val="5A626A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6350"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SABDocumentTypeTaxHTField0 xmlns="e8e2b7b9-792a-4199-abf8-1e30817994e2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935458b9-b091-45f2-9064-20958e15b66a</TermId>
        </TermInfo>
      </Terms>
    </SSABDocumentTypeTaxHTField0>
    <SSABDivisionsTaxHTField0 xmlns="e8e2b7b9-792a-4199-abf8-1e30817994e2">
      <Terms xmlns="http://schemas.microsoft.com/office/infopath/2007/PartnerControls">
        <TermInfo xmlns="http://schemas.microsoft.com/office/infopath/2007/PartnerControls">
          <TermName xmlns="http://schemas.microsoft.com/office/infopath/2007/PartnerControls">Ruukki Construction</TermName>
          <TermId xmlns="http://schemas.microsoft.com/office/infopath/2007/PartnerControls">b7e39f59-3c93-4acd-8861-fbed50d3fc3a</TermId>
        </TermInfo>
      </Terms>
    </SSABDivisionsTaxHTField0>
    <Content_x0020_owner xmlns="cf4adcba-6bc2-4155-a63e-f7199503fed1">
      <UserInfo>
        <DisplayName>Naumenko, Natalya</DisplayName>
        <AccountId>79</AccountId>
        <AccountType/>
      </UserInfo>
    </Content_x0020_owner>
    <SSABCategoriesTaxHTField0 xmlns="e8e2b7b9-792a-4199-abf8-1e30817994e2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</TermName>
          <TermId xmlns="http://schemas.microsoft.com/office/infopath/2007/PartnerControls">e327f7fe-20f0-404d-8a88-00e0a8bc84fe</TermId>
        </TermInfo>
      </Terms>
    </SSABCategoriesTaxHTField0>
    <Bool_MDHashtagsNotes xmlns="e8e2b7b9-792a-4199-abf8-1e30817994e2">
      <Terms xmlns="http://schemas.microsoft.com/office/infopath/2007/PartnerControls">
        <TermInfo xmlns="http://schemas.microsoft.com/office/infopath/2007/PartnerControls">
          <TermName xmlns="http://schemas.microsoft.com/office/infopath/2007/PartnerControls">#template</TermName>
          <TermId xmlns="http://schemas.microsoft.com/office/infopath/2007/PartnerControls">e154fd1c-534b-4ade-9a4d-c1d7a21c2a54</TermId>
        </TermInfo>
        <TermInfo xmlns="http://schemas.microsoft.com/office/infopath/2007/PartnerControls">
          <TermName xmlns="http://schemas.microsoft.com/office/infopath/2007/PartnerControls">#presentation</TermName>
          <TermId xmlns="http://schemas.microsoft.com/office/infopath/2007/PartnerControls">1850bcdb-e8f1-463c-9199-c7139303c680</TermId>
        </TermInfo>
        <TermInfo xmlns="http://schemas.microsoft.com/office/infopath/2007/PartnerControls">
          <TermName xmlns="http://schemas.microsoft.com/office/infopath/2007/PartnerControls">#Marketing</TermName>
          <TermId xmlns="http://schemas.microsoft.com/office/infopath/2007/PartnerControls">a62e8b20-c05d-4bf9-843c-55b0d7c421d0</TermId>
        </TermInfo>
        <TermInfo xmlns="http://schemas.microsoft.com/office/infopath/2007/PartnerControls">
          <TermName xmlns="http://schemas.microsoft.com/office/infopath/2007/PartnerControls">#шаблон</TermName>
          <TermId xmlns="http://schemas.microsoft.com/office/infopath/2007/PartnerControls">3b1f233a-ef47-4188-835a-d3f22e5131da</TermId>
        </TermInfo>
        <TermInfo xmlns="http://schemas.microsoft.com/office/infopath/2007/PartnerControls">
          <TermName xmlns="http://schemas.microsoft.com/office/infopath/2007/PartnerControls">#презентация</TermName>
          <TermId xmlns="http://schemas.microsoft.com/office/infopath/2007/PartnerControls">c37de85c-e6cb-44c3-854b-20093dba5009</TermId>
        </TermInfo>
        <TermInfo xmlns="http://schemas.microsoft.com/office/infopath/2007/PartnerControls">
          <TermName xmlns="http://schemas.microsoft.com/office/infopath/2007/PartnerControls">#маркетинг</TermName>
          <TermId xmlns="http://schemas.microsoft.com/office/infopath/2007/PartnerControls">4576559e-fce5-455c-9410-560474b49ae9</TermId>
        </TermInfo>
      </Terms>
    </Bool_MDHashtagsNotes>
    <TaxCatchAll xmlns="cf4adcba-6bc2-4155-a63e-f7199503fed1">
      <Value>65</Value>
      <Value>12</Value>
      <Value>11</Value>
      <Value>248</Value>
      <Value>247</Value>
      <Value>1267</Value>
      <Value>1265</Value>
      <Value>1281</Value>
      <Value>141</Value>
      <Value>4</Value>
      <Value>479</Value>
      <Value>6</Value>
    </TaxCatchAll>
    <SSABCityTaxHTField0 xmlns="e8e2b7b9-792a-4199-abf8-1e30817994e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fd5ae436-44b0-41b7-9e9c-e29372bd434b</TermId>
        </TermInfo>
      </Terms>
    </SSABCityTaxHTField0>
    <SSABCountryTaxHTField0 xmlns="e8e2b7b9-792a-4199-abf8-1e30817994e2">
      <Terms xmlns="http://schemas.microsoft.com/office/infopath/2007/PartnerControls">
        <TermInfo xmlns="http://schemas.microsoft.com/office/infopath/2007/PartnerControls">
          <TermName xmlns="http://schemas.microsoft.com/office/infopath/2007/PartnerControls">Russia</TermName>
          <TermId xmlns="http://schemas.microsoft.com/office/infopath/2007/PartnerControls">6ca50976-a4ec-4f46-aa9e-aac10bb7bd93</TermId>
        </TermInfo>
      </Terms>
    </SSABCountryTaxHTField0>
    <SSABLanguageTaxHTField0 xmlns="e8e2b7b9-792a-4199-abf8-1e30817994e2">
      <Terms xmlns="http://schemas.microsoft.com/office/infopath/2007/PartnerControls">
        <TermInfo xmlns="http://schemas.microsoft.com/office/infopath/2007/PartnerControls">
          <TermName xmlns="http://schemas.microsoft.com/office/infopath/2007/PartnerControls">Russian</TermName>
          <TermId xmlns="http://schemas.microsoft.com/office/infopath/2007/PartnerControls">9c39c68b-9045-4111-8749-15063f929b0a</TermId>
        </TermInfo>
      </Terms>
    </SSABLanguageTaxHTField0>
    <SSABExcludeRetention xmlns="http://schemas.microsoft.com/sharepoint/v3">false</SSABExcludeRetention>
    <_dlc_ExpireDateSaved xmlns="http://schemas.microsoft.com/sharepoint/v3" xsi:nil="true"/>
    <_dlc_Expire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s for Content Pages" ma:contentTypeID="0x01010045A841CCEEBB49E5863EA16200A9632700D3C5170A09A6427A81967CE82CAC85E6004554137B851BF74980C36946ED18920E" ma:contentTypeVersion="118" ma:contentTypeDescription="The content type used for documents in the publishing sites" ma:contentTypeScope="" ma:versionID="60e53c12284f5dae55c4a47e9f2112b6">
  <xsd:schema xmlns:xsd="http://www.w3.org/2001/XMLSchema" xmlns:xs="http://www.w3.org/2001/XMLSchema" xmlns:p="http://schemas.microsoft.com/office/2006/metadata/properties" xmlns:ns1="http://schemas.microsoft.com/sharepoint/v3" xmlns:ns2="cf4adcba-6bc2-4155-a63e-f7199503fed1" xmlns:ns3="e8e2b7b9-792a-4199-abf8-1e30817994e2" targetNamespace="http://schemas.microsoft.com/office/2006/metadata/properties" ma:root="true" ma:fieldsID="f5d9d9db319b704ed7f7a49b773d1327" ns1:_="" ns2:_="" ns3:_="">
    <xsd:import namespace="http://schemas.microsoft.com/sharepoint/v3"/>
    <xsd:import namespace="cf4adcba-6bc2-4155-a63e-f7199503fed1"/>
    <xsd:import namespace="e8e2b7b9-792a-4199-abf8-1e30817994e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SSABCountryTaxHTField0" minOccurs="0"/>
                <xsd:element ref="ns3:SSABCityTaxHTField0" minOccurs="0"/>
                <xsd:element ref="ns3:SSABCategoriesTaxHTField0" minOccurs="0"/>
                <xsd:element ref="ns3:SSABDocumentTypeTaxHTField0" minOccurs="0"/>
                <xsd:element ref="ns3:SSABLanguageTaxHTField0" minOccurs="0"/>
                <xsd:element ref="ns3:Bool_MDHashtagsNotes" minOccurs="0"/>
                <xsd:element ref="ns3:SSABDivisionsTaxHTField0" minOccurs="0"/>
                <xsd:element ref="ns2:Content_x0020_owner"/>
                <xsd:element ref="ns1:SSABExcludeRetention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SABExcludeRetention" ma:index="26" nillable="true" ma:displayName="Exclude from retention process" ma:default="0" ma:description="By clicking the box, you will not get a reminder email, which otherwise would alert you when it´s time to review and update the content." ma:internalName="SSABExcludeRetention">
      <xsd:simpleType>
        <xsd:restriction base="dms:Boolean"/>
      </xsd:simpleType>
    </xsd:element>
    <xsd:element name="_dlc_Exempt" ma:index="28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9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30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4adcba-6bc2-4155-a63e-f7199503fed1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7d983637-2967-44e5-ae55-15497ee1c430}" ma:internalName="TaxCatchAll" ma:showField="CatchAllData" ma:web="e8e2b7b9-792a-4199-abf8-1e3081799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7d983637-2967-44e5-ae55-15497ee1c430}" ma:internalName="TaxCatchAllLabel" ma:readOnly="true" ma:showField="CatchAllDataLabel" ma:web="e8e2b7b9-792a-4199-abf8-1e30817994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_x0020_owner" ma:index="25" ma:displayName="Content owner" ma:list="UserInfo" ma:SharePointGroup="0" ma:internalName="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2b7b9-792a-4199-abf8-1e30817994e2" elementFormDefault="qualified">
    <xsd:import namespace="http://schemas.microsoft.com/office/2006/documentManagement/types"/>
    <xsd:import namespace="http://schemas.microsoft.com/office/infopath/2007/PartnerControls"/>
    <xsd:element name="SSABCountryTaxHTField0" ma:index="10" ma:taxonomy="true" ma:internalName="SSABCountryTaxHTField0" ma:taxonomyFieldName="SSABCountry" ma:displayName="Country" ma:default="" ma:fieldId="{78713c75-963c-4343-85a8-3d1bd915cfa6}" ma:taxonomyMulti="true" ma:sspId="dc0eb570-8b2b-4790-a306-26d2d6002941" ma:termSetId="1bd84502-9ae5-412f-ae3e-8b0b21f28c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SABCityTaxHTField0" ma:index="12" ma:taxonomy="true" ma:internalName="SSABCityTaxHTField0" ma:taxonomyFieldName="SSABCity" ma:displayName="City" ma:default="" ma:fieldId="{d236995e-1680-4b93-9019-56b1f9f63f7e}" ma:taxonomyMulti="true" ma:sspId="dc0eb570-8b2b-4790-a306-26d2d6002941" ma:termSetId="20d3a048-35ae-49f7-99d1-236b9f4932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SABCategoriesTaxHTField0" ma:index="14" ma:taxonomy="true" ma:internalName="SSABCategoriesTaxHTField0" ma:taxonomyFieldName="SSABCategories" ma:displayName="Category" ma:default="" ma:fieldId="{ab0fb98e-c0d8-4101-9c53-887abb5d3857}" ma:taxonomyMulti="true" ma:sspId="dc0eb570-8b2b-4790-a306-26d2d6002941" ma:termSetId="0b370299-5f5f-470f-8372-c41d0f82d68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SABDocumentTypeTaxHTField0" ma:index="16" ma:taxonomy="true" ma:internalName="SSABDocumentTypeTaxHTField0" ma:taxonomyFieldName="SSABDocumentType" ma:displayName="Document type" ma:default="" ma:fieldId="{f3338432-b88e-4e05-98a4-2cdd6bf06748}" ma:taxonomyMulti="true" ma:sspId="dc0eb570-8b2b-4790-a306-26d2d6002941" ma:termSetId="2faaf2b5-7072-4392-8fe8-850eba5c8b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SABLanguageTaxHTField0" ma:index="18" ma:taxonomy="true" ma:internalName="SSABLanguageTaxHTField0" ma:taxonomyFieldName="SSABLanguage" ma:displayName="Language" ma:default="" ma:fieldId="{c5792b1c-f6c2-48db-a36b-e8cd0e9fde45}" ma:taxonomyMulti="true" ma:sspId="dc0eb570-8b2b-4790-a306-26d2d6002941" ma:termSetId="c39375b2-a404-4a5a-883c-81b10667f46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ool_MDHashtagsNotes" ma:index="20" nillable="true" ma:taxonomy="true" ma:internalName="Bool_MDHashtagsNotes" ma:taxonomyFieldName="Bool_MDHashtags" ma:displayName="#tags" ma:fieldId="{dc4ead6b-f90a-46cf-9a57-22c6d53d898a}" ma:taxonomyMulti="true" ma:sspId="dc0eb570-8b2b-4790-a306-26d2d6002941" ma:termSetId="3ceb0050-69a1-40e7-a427-83e2fac80c2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SABDivisionsTaxHTField0" ma:index="22" ma:taxonomy="true" ma:internalName="SSABDivisionsTaxHTField0" ma:taxonomyFieldName="SSABDivisions" ma:displayName="Division" ma:default="" ma:fieldId="{79b47bd7-1a0f-4b7c-81ad-09c7f06f2d35}" ma:taxonomyMulti="true" ma:sspId="dc0eb570-8b2b-4790-a306-26d2d6002941" ma:termSetId="c8962cc6-c36a-43f9-9fcc-318e530a70d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Documents for Content Pages</p:Name>
  <p:Description/>
  <p:Statement/>
  <p:PolicyItems>
    <p:PolicyItem featureId="Microsoft.Office.RecordsManagement.PolicyFeatures.Expiration" staticId="0x01010045A841CCEEBB49E5863EA16200A9632700D3C5170A09A6427A81967CE82CAC85E6|968887731" UniqueId="9b222825-ba56-4baa-a8eb-3ff3bdc68eef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6</number>
                  <property>Modified</property>
                  <propertyId>28cf69c5-fa48-462a-b5cd-27b6f9d2bd5f</propertyId>
                  <period>months</period>
                </formula>
                <action type="workflow" id="d1f3c377-d081-4e58-a86e-cb6c7415c6bc"/>
              </data>
            </stages>
          </Schedule>
        </Schedules>
      </p:CustomData>
    </p:PolicyItem>
  </p:PolicyItems>
</p:Policy>
</file>

<file path=customXml/item5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6.xml><?xml version="1.0" encoding="utf-8"?>
<?mso-contentType ?>
<SharedContentType xmlns="Microsoft.SharePoint.Taxonomy.ContentTypeSync" SourceId="dc0eb570-8b2b-4790-a306-26d2d6002941" ContentTypeId="0x01010045A841CCEEBB49E5863EA16200A9632700D3C5170A09A6427A81967CE82CAC85E6" PreviousValue="false"/>
</file>

<file path=customXml/itemProps1.xml><?xml version="1.0" encoding="utf-8"?>
<ds:datastoreItem xmlns:ds="http://schemas.openxmlformats.org/officeDocument/2006/customXml" ds:itemID="{A1B4D9CA-A182-43A3-B8E6-CA9D67D174A9}">
  <ds:schemaRefs>
    <ds:schemaRef ds:uri="http://www.w3.org/XML/1998/namespace"/>
    <ds:schemaRef ds:uri="http://schemas.microsoft.com/sharepoint/v3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e8e2b7b9-792a-4199-abf8-1e30817994e2"/>
    <ds:schemaRef ds:uri="cf4adcba-6bc2-4155-a63e-f7199503fed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D3976FE-A798-4131-ADA4-8B3A6384FF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B7716C-A91F-450E-9409-35AA382C86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f4adcba-6bc2-4155-a63e-f7199503fed1"/>
    <ds:schemaRef ds:uri="e8e2b7b9-792a-4199-abf8-1e30817994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7740176-43EA-49E4-AADA-61FE408AB47F}">
  <ds:schemaRefs>
    <ds:schemaRef ds:uri="office.server.policy"/>
  </ds:schemaRefs>
</ds:datastoreItem>
</file>

<file path=customXml/itemProps5.xml><?xml version="1.0" encoding="utf-8"?>
<ds:datastoreItem xmlns:ds="http://schemas.openxmlformats.org/officeDocument/2006/customXml" ds:itemID="{D98C0734-6069-4CA9-997C-5896870EF420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F3A6C2D9-C5F4-46F8-B36E-C8C436B2C098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6720</TotalTime>
  <Words>1578</Words>
  <Application>Microsoft Office PowerPoint</Application>
  <PresentationFormat>Экран (4:3)</PresentationFormat>
  <Paragraphs>202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Roboto</vt:lpstr>
      <vt:lpstr>Wingdings</vt:lpstr>
      <vt:lpstr>1_Title page</vt:lpstr>
      <vt:lpstr>Title slides</vt:lpstr>
      <vt:lpstr>Title page</vt:lpstr>
      <vt:lpstr>1_Title slides</vt:lpstr>
      <vt:lpstr>Презентация PowerPoint</vt:lpstr>
      <vt:lpstr>Презентация PowerPoint</vt:lpstr>
      <vt:lpstr>Презентация PowerPoint</vt:lpstr>
      <vt:lpstr>Сэндвич панели Венталл Грин в двух словах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ПРИМЕНЕНИЯ СЭНДВИЧ ПАНЕЛЕЙ «Венталл Грин» С ВЫСОКОЙ СТЕПЕНЬЮ ТЕПЛОИЗОЛЯЦИИ</vt:lpstr>
      <vt:lpstr>Презентация PowerPoint</vt:lpstr>
    </vt:vector>
  </TitlesOfParts>
  <Company>Rautaruukki Oyj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Ushakova Nataliya</dc:creator>
  <cp:lastModifiedBy>Ушакова Наталья Александровна</cp:lastModifiedBy>
  <cp:revision>279</cp:revision>
  <cp:lastPrinted>2019-12-12T08:02:15Z</cp:lastPrinted>
  <dcterms:created xsi:type="dcterms:W3CDTF">2018-12-07T07:05:08Z</dcterms:created>
  <dcterms:modified xsi:type="dcterms:W3CDTF">2020-03-02T08:19:59Z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0x01010045A841CCEEBB49E5863EA16200A9632700D3C5170A09A6427A81967CE82CAC85E6004554137B851BF74980C36946ED18920E</vt:lpwstr>
  </property>
  <property fmtid="{D5CDD505-2E9C-101B-9397-08002B2CF9AE}" pid="3" name="SSABDivisions">
    <vt:lpwstr>6;#Ruukki Construction|b7e39f59-3c93-4acd-8861-fbed50d3fc3a</vt:lpwstr>
  </property>
  <property fmtid="{D5CDD505-2E9C-101B-9397-08002B2CF9AE}" pid="4" name="SSABCountry">
    <vt:lpwstr>65;#Russia|6ca50976-a4ec-4f46-aa9e-aac10bb7bd93</vt:lpwstr>
  </property>
  <property fmtid="{D5CDD505-2E9C-101B-9397-08002B2CF9AE}" pid="5" name="SSABDocumentType">
    <vt:lpwstr>248;#Template|935458b9-b091-45f2-9064-20958e15b66a</vt:lpwstr>
  </property>
  <property fmtid="{D5CDD505-2E9C-101B-9397-08002B2CF9AE}" pid="6" name="SSABCategories">
    <vt:lpwstr>12;#Marketing|e327f7fe-20f0-404d-8a88-00e0a8bc84fe</vt:lpwstr>
  </property>
  <property fmtid="{D5CDD505-2E9C-101B-9397-08002B2CF9AE}" pid="7" name="SSABCity">
    <vt:lpwstr>11;#All|fd5ae436-44b0-41b7-9e9c-e29372bd434b</vt:lpwstr>
  </property>
  <property fmtid="{D5CDD505-2E9C-101B-9397-08002B2CF9AE}" pid="8" name="SSABLanguage">
    <vt:lpwstr>141;#Russian|9c39c68b-9045-4111-8749-15063f929b0a</vt:lpwstr>
  </property>
  <property fmtid="{D5CDD505-2E9C-101B-9397-08002B2CF9AE}" pid="9" name="Bool_MDHashtags">
    <vt:lpwstr>247;##template|e154fd1c-534b-4ade-9a4d-c1d7a21c2a54;#479;##presentation|1850bcdb-e8f1-463c-9199-c7139303c680;#4;##Marketing|a62e8b20-c05d-4bf9-843c-55b0d7c421d0;#1265;##шаблон|3b1f233a-ef47-4188-835a-d3f22e5131da;#1281;##презентация|c37de85c-e6cb-44c3-854</vt:lpwstr>
  </property>
  <property fmtid="{D5CDD505-2E9C-101B-9397-08002B2CF9AE}" pid="10" name="_dlc_policyId">
    <vt:lpwstr>0x01010045A841CCEEBB49E5863EA16200A9632700D3C5170A09A6427A81967CE82CAC85E6|968887731</vt:lpwstr>
  </property>
  <property fmtid="{D5CDD505-2E9C-101B-9397-08002B2CF9AE}" pid="11" name="ItemRetentionFormula">
    <vt:lpwstr/>
  </property>
  <property fmtid="{D5CDD505-2E9C-101B-9397-08002B2CF9AE}" pid="12" name="_dlc_LastRun">
    <vt:lpwstr>02/18/2018 00:06:08</vt:lpwstr>
  </property>
  <property fmtid="{D5CDD505-2E9C-101B-9397-08002B2CF9AE}" pid="13" name="_dlc_ExpireDate">
    <vt:filetime>2017-11-11T23:00:54Z</vt:filetime>
  </property>
  <property fmtid="{D5CDD505-2E9C-101B-9397-08002B2CF9AE}" pid="14" name="_dlc_ItemStageId">
    <vt:lpwstr>1</vt:lpwstr>
  </property>
  <property fmtid="{D5CDD505-2E9C-101B-9397-08002B2CF9AE}" pid="15" name="_NewReviewCycle">
    <vt:lpwstr/>
  </property>
  <property fmtid="{D5CDD505-2E9C-101B-9397-08002B2CF9AE}" pid="16" name="_AdHocReviewCycleID">
    <vt:i4>1143652927</vt:i4>
  </property>
  <property fmtid="{D5CDD505-2E9C-101B-9397-08002B2CF9AE}" pid="17" name="_EmailSubject">
    <vt:lpwstr>Презентация Беляева</vt:lpwstr>
  </property>
  <property fmtid="{D5CDD505-2E9C-101B-9397-08002B2CF9AE}" pid="18" name="_AuthorEmail">
    <vt:lpwstr>nataliya.ushakova@ventall.ru</vt:lpwstr>
  </property>
  <property fmtid="{D5CDD505-2E9C-101B-9397-08002B2CF9AE}" pid="19" name="_AuthorEmailDisplayName">
    <vt:lpwstr>Ушакова Наталья Александровна</vt:lpwstr>
  </property>
  <property fmtid="{D5CDD505-2E9C-101B-9397-08002B2CF9AE}" pid="20" name="_PreviousAdHocReviewCycleID">
    <vt:i4>-456124770</vt:i4>
  </property>
</Properties>
</file>