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0"/>
  </p:notesMasterIdLst>
  <p:sldIdLst>
    <p:sldId id="377" r:id="rId2"/>
    <p:sldId id="417" r:id="rId3"/>
    <p:sldId id="424" r:id="rId4"/>
    <p:sldId id="419" r:id="rId5"/>
    <p:sldId id="420" r:id="rId6"/>
    <p:sldId id="421" r:id="rId7"/>
    <p:sldId id="422" r:id="rId8"/>
    <p:sldId id="426" r:id="rId9"/>
    <p:sldId id="434" r:id="rId10"/>
    <p:sldId id="425" r:id="rId11"/>
    <p:sldId id="427" r:id="rId12"/>
    <p:sldId id="433" r:id="rId13"/>
    <p:sldId id="428" r:id="rId14"/>
    <p:sldId id="429" r:id="rId15"/>
    <p:sldId id="423" r:id="rId16"/>
    <p:sldId id="431" r:id="rId17"/>
    <p:sldId id="432" r:id="rId18"/>
    <p:sldId id="41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05D1"/>
    <a:srgbClr val="C016B0"/>
    <a:srgbClr val="1E46B8"/>
    <a:srgbClr val="2555DB"/>
    <a:srgbClr val="502CD4"/>
    <a:srgbClr val="1337ED"/>
    <a:srgbClr val="0000FF"/>
    <a:srgbClr val="20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22" autoAdjust="0"/>
  </p:normalViewPr>
  <p:slideViewPr>
    <p:cSldViewPr snapToGrid="0">
      <p:cViewPr>
        <p:scale>
          <a:sx n="100" d="100"/>
          <a:sy n="100" d="100"/>
        </p:scale>
        <p:origin x="-80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3472-18ED-491C-8F75-5CA2D2F1C0F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82CD0-524C-471F-BB53-9E65D488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90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1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45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45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17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95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8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07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3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1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1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5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7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6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82CD0-524C-471F-BB53-9E65D48868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6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E13D-EF7D-4697-A06A-7B582A0DDF5A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3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9662-99A6-4D16-86AA-98E976CF0EF5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2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7123-AE86-471E-ACBE-541FB969F4AD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8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B28F-6029-4B29-9DE0-EB6730D5383D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F584-DCD2-42CD-B305-FDF844E4A0FE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4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4615-78AA-427F-AC77-833E1AC354A9}" type="datetime1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A929-1422-412F-A3E0-F96F3E7FB277}" type="datetime1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9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52B-F88A-4750-83C6-204CA67B6FBC}" type="datetime1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A879-61E1-4C13-AEAA-FCE19C7F6210}" type="datetime1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0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82FB-A9E5-4FB8-B6EC-08A5D9585042}" type="datetime1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A83-925C-443A-9B89-BFCF18D8D209}" type="datetime1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5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346C-865B-475A-A500-8C933D3FC1CC}" type="datetime1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2051-7877-468D-9A24-7145110CB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4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3"/>
          <a:srcRect t="3040" b="7528"/>
          <a:stretch/>
        </p:blipFill>
        <p:spPr>
          <a:xfrm>
            <a:off x="0" y="1"/>
            <a:ext cx="12275228" cy="68579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547" y="4792048"/>
            <a:ext cx="12130453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Реализация в SCAD++ положений СТО АРСС </a:t>
            </a:r>
            <a:r>
              <a:rPr lang="ru-RU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проектированию огнезащиты для расчета огнестойкости стальных </a:t>
            </a:r>
            <a:r>
              <a:rPr lang="ru-RU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конструкций и использование результатов расчета при проектировании</a:t>
            </a:r>
            <a:endParaRPr lang="ru-RU" sz="33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283" y="6318946"/>
            <a:ext cx="26245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www.scadsoft.com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8277" y="6325325"/>
            <a:ext cx="8241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Андрей Теплых</a:t>
            </a:r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SCAD Soft</a:t>
            </a:r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74" y="363594"/>
            <a:ext cx="101826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E46B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 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E46B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Международная Конференция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E46B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заводов металлоконструкций, проектировщиков и подрядчиков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1E46B8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064" y="313886"/>
            <a:ext cx="1765517" cy="11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10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09:56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96464" y="0"/>
            <a:ext cx="89036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Расчетная огнестойкость в 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SCAD++</a:t>
            </a: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1993-1-2 с учетом напряженного состояния</a:t>
            </a:r>
            <a:endParaRPr lang="uk-UA" altLang="ru-RU" sz="22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r="32814"/>
          <a:stretch/>
        </p:blipFill>
        <p:spPr>
          <a:xfrm>
            <a:off x="439782" y="713722"/>
            <a:ext cx="4078007" cy="5860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941" y="491137"/>
            <a:ext cx="7129534" cy="61141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42769" y="4702919"/>
            <a:ext cx="189832" cy="18846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11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10:45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91568"/>
            <a:ext cx="80571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b="1" dirty="0"/>
              <a:t>2</a:t>
            </a:r>
            <a:r>
              <a:rPr lang="ru-RU" sz="2600" b="1" dirty="0" smtClean="0"/>
              <a:t> способ </a:t>
            </a:r>
            <a:r>
              <a:rPr lang="ru-RU" sz="2600" dirty="0" smtClean="0"/>
              <a:t>– по табл. 3</a:t>
            </a:r>
            <a:r>
              <a:rPr lang="en-US" sz="2600" dirty="0" smtClean="0"/>
              <a:t> </a:t>
            </a:r>
            <a:r>
              <a:rPr lang="ru-RU" sz="2600" dirty="0" smtClean="0"/>
              <a:t>СТО АРСС в зависимости от коэффициентов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5350" y="0"/>
            <a:ext cx="87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Обоснование огнестойкости незащищенных стальных конструкций по СТО АРСС</a:t>
            </a:r>
            <a:endParaRPr lang="uk-UA" altLang="ru-RU" sz="24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t="415" r="927" b="814"/>
          <a:stretch/>
        </p:blipFill>
        <p:spPr>
          <a:xfrm>
            <a:off x="8018845" y="980429"/>
            <a:ext cx="3989097" cy="5601267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252" y="1640733"/>
            <a:ext cx="5409593" cy="4928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632" y="4517383"/>
            <a:ext cx="23044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примеру на </a:t>
            </a:r>
          </a:p>
          <a:p>
            <a:r>
              <a:rPr lang="ru-RU" b="1" dirty="0" smtClean="0"/>
              <a:t>предыдущем слайде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=0,4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=572</a:t>
            </a:r>
            <a:r>
              <a:rPr lang="ru-RU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SCAD++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0661" y="5277855"/>
            <a:ext cx="2875882" cy="18846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30661" y="5581635"/>
            <a:ext cx="2875882" cy="18846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7" y="3204671"/>
            <a:ext cx="1924175" cy="111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880" y="2902105"/>
            <a:ext cx="26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СТО АРСС при изгибе</a:t>
            </a:r>
            <a:endParaRPr lang="ru-RU" b="1" dirty="0"/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2020342" y="5338272"/>
            <a:ext cx="1044116" cy="38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12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10:21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91568"/>
            <a:ext cx="80571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b="1" dirty="0"/>
              <a:t>2</a:t>
            </a:r>
            <a:r>
              <a:rPr lang="ru-RU" sz="2600" b="1" dirty="0" smtClean="0"/>
              <a:t> способ </a:t>
            </a:r>
            <a:r>
              <a:rPr lang="ru-RU" sz="2600" dirty="0" smtClean="0"/>
              <a:t>– по табл. 3</a:t>
            </a:r>
            <a:r>
              <a:rPr lang="en-US" sz="2600" dirty="0" smtClean="0"/>
              <a:t> </a:t>
            </a:r>
            <a:r>
              <a:rPr lang="ru-RU" sz="2600" dirty="0" smtClean="0"/>
              <a:t>СТО АРСС в зависимости от коэффициентов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номограммам прогрева</a:t>
            </a:r>
            <a:endParaRPr lang="ru-RU" sz="26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5350" y="0"/>
            <a:ext cx="87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Обоснование огнестойкости незащищенных стальных конструкций по СТО АРСС</a:t>
            </a:r>
            <a:endParaRPr lang="uk-UA" altLang="ru-RU" sz="24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t="415" r="927" b="814"/>
          <a:stretch/>
        </p:blipFill>
        <p:spPr>
          <a:xfrm>
            <a:off x="8018845" y="980429"/>
            <a:ext cx="3989097" cy="5601267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36" y="1767802"/>
            <a:ext cx="7431982" cy="4744104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775924" y="3425668"/>
            <a:ext cx="5774345" cy="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06" y="5041832"/>
            <a:ext cx="444627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748698" y="3403286"/>
            <a:ext cx="0" cy="2076764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50837" y="3089758"/>
            <a:ext cx="8611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=572</a:t>
            </a:r>
            <a:r>
              <a:rPr lang="ru-RU" sz="1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1182" y="4118502"/>
            <a:ext cx="3674147" cy="92333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=572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 ПТМ=3,64 мм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актический предел огнестойкости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 АРСС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2557" y="4672500"/>
            <a:ext cx="2000869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SCAD++ </a:t>
            </a:r>
          </a:p>
        </p:txBody>
      </p:sp>
    </p:spTree>
    <p:extLst>
      <p:ext uri="{BB962C8B-B14F-4D97-AF65-F5344CB8AC3E}">
        <p14:creationId xmlns:p14="http://schemas.microsoft.com/office/powerpoint/2010/main" val="42051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13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09:08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5350" y="0"/>
            <a:ext cx="87865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9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Сравнение </a:t>
            </a:r>
            <a:r>
              <a:rPr lang="ru-RU" altLang="ru-RU" sz="19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методик EN </a:t>
            </a:r>
            <a:r>
              <a:rPr lang="ru-RU" altLang="ru-RU" sz="19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1993-1-2 и СТО АРСС 11251254.001-018-03 по устойчивости   </a:t>
            </a:r>
            <a:endParaRPr lang="uk-UA" altLang="ru-RU" sz="19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0557" y="381502"/>
            <a:ext cx="117858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0" dirty="0" smtClean="0"/>
              <a:t>Элемент из </a:t>
            </a:r>
            <a:r>
              <a:rPr lang="ru-RU" sz="2200" b="0" dirty="0" err="1" smtClean="0"/>
              <a:t>двутавра</a:t>
            </a:r>
            <a:r>
              <a:rPr lang="ru-RU" sz="2200" b="0" dirty="0" smtClean="0"/>
              <a:t> 40Ш1 с расчетной длиной в </a:t>
            </a:r>
            <a:r>
              <a:rPr lang="ru-RU" sz="2200" dirty="0" smtClean="0"/>
              <a:t>двух плоскостях 1 м</a:t>
            </a:r>
            <a:r>
              <a:rPr lang="ru-RU" sz="2200" b="0" dirty="0" smtClean="0"/>
              <a:t>.</a:t>
            </a:r>
            <a:endParaRPr lang="ru-RU" sz="22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240557" y="721967"/>
            <a:ext cx="875720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Результаты при 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сжатии с изгибом (критична прочность)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50728"/>
              </p:ext>
            </p:extLst>
          </p:nvPr>
        </p:nvGraphicFramePr>
        <p:xfrm>
          <a:off x="355659" y="1249677"/>
          <a:ext cx="10860980" cy="46604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5420"/>
                <a:gridCol w="826059"/>
                <a:gridCol w="764604"/>
                <a:gridCol w="950921"/>
                <a:gridCol w="767405"/>
                <a:gridCol w="1061590"/>
                <a:gridCol w="874702"/>
                <a:gridCol w="767405"/>
                <a:gridCol w="1061590"/>
                <a:gridCol w="1669525"/>
                <a:gridCol w="1381759"/>
              </a:tblGrid>
              <a:tr h="4719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>
                          <a:effectLst/>
                        </a:rPr>
                        <a:t>N</a:t>
                      </a:r>
                      <a:r>
                        <a:rPr lang="en-US" sz="2600" u="none" strike="noStrike" baseline="-25000" dirty="0">
                          <a:effectLst/>
                        </a:rPr>
                        <a:t>c</a:t>
                      </a:r>
                      <a:r>
                        <a:rPr lang="ru-RU" sz="2600" u="none" strike="noStrike" baseline="-25000" dirty="0">
                          <a:effectLst/>
                        </a:rPr>
                        <a:t>ж </a:t>
                      </a:r>
                      <a:r>
                        <a:rPr lang="ru-RU" sz="2600" u="none" strike="noStrike" dirty="0">
                          <a:effectLst/>
                        </a:rPr>
                        <a:t>кН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>
                          <a:effectLst/>
                        </a:rPr>
                        <a:t>M </a:t>
                      </a:r>
                      <a:r>
                        <a:rPr lang="ru-RU" sz="2600" u="none" strike="noStrike" dirty="0" err="1">
                          <a:effectLst/>
                        </a:rPr>
                        <a:t>кНм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СТО АРСС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SCAD++ </a:t>
                      </a:r>
                      <a:r>
                        <a:rPr lang="ru-RU" sz="2600" u="none" strike="noStrike">
                          <a:effectLst/>
                        </a:rPr>
                        <a:t>по </a:t>
                      </a:r>
                      <a:r>
                        <a:rPr lang="en-US" sz="2600" u="none" strike="noStrike">
                          <a:effectLst/>
                        </a:rPr>
                        <a:t>EN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600" u="none" strike="noStrike">
                          <a:effectLst/>
                        </a:rPr>
                        <a:t>Разница </a:t>
                      </a:r>
                      <a:r>
                        <a:rPr lang="en-US" sz="2600" u="none" strike="noStrike">
                          <a:effectLst/>
                        </a:rPr>
                        <a:t>T</a:t>
                      </a:r>
                      <a:r>
                        <a:rPr lang="ru-RU" sz="2600" u="none" strike="noStrike" baseline="-25000">
                          <a:effectLst/>
                        </a:rPr>
                        <a:t>крит</a:t>
                      </a:r>
                      <a:r>
                        <a:rPr lang="ru-RU" sz="2600" u="none" strike="noStrike">
                          <a:effectLst/>
                        </a:rPr>
                        <a:t> %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439" marR="17439" marT="1743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600" u="none" strike="noStrike">
                          <a:effectLst/>
                        </a:rPr>
                        <a:t>Разница </a:t>
                      </a:r>
                      <a:r>
                        <a:rPr lang="en-US" sz="2600" u="none" strike="noStrike">
                          <a:effectLst/>
                        </a:rPr>
                        <a:t>R 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439" marR="17439" marT="17439" marB="0" anchor="ctr"/>
                </a:tc>
              </a:tr>
              <a:tr h="884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600" u="none" strike="noStrike" dirty="0">
                          <a:effectLst/>
                        </a:rPr>
                        <a:t>γ</a:t>
                      </a:r>
                      <a:r>
                        <a:rPr lang="en-US" sz="2600" u="none" strike="noStrike" baseline="-25000" dirty="0">
                          <a:effectLst/>
                        </a:rPr>
                        <a:t>T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439" marR="17439" marT="17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600" u="none" strike="noStrike" dirty="0">
                          <a:effectLst/>
                        </a:rPr>
                        <a:t>γ</a:t>
                      </a:r>
                      <a:r>
                        <a:rPr lang="en-US" sz="2600" u="none" strike="noStrike" baseline="-25000" dirty="0">
                          <a:effectLst/>
                        </a:rPr>
                        <a:t>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439" marR="17439" marT="17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T</a:t>
                      </a:r>
                      <a:r>
                        <a:rPr lang="ru-RU" sz="2600" u="none" strike="noStrike" baseline="-20000" dirty="0">
                          <a:effectLst/>
                        </a:rPr>
                        <a:t>крит</a:t>
                      </a:r>
                      <a:endParaRPr lang="ru-RU" sz="2600" b="0" i="0" u="none" strike="noStrike" baseline="-2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R </a:t>
                      </a:r>
                      <a:r>
                        <a:rPr lang="ru-RU" sz="2600" u="none" strike="noStrike" dirty="0">
                          <a:effectLst/>
                        </a:rPr>
                        <a:t>мин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439" marR="17439" marT="17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K</a:t>
                      </a:r>
                      <a:r>
                        <a:rPr lang="en-US" sz="2600" u="none" strike="noStrike" baseline="-25000" dirty="0">
                          <a:effectLst/>
                        </a:rPr>
                        <a:t>max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439" marR="17439" marT="17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smtClean="0">
                          <a:effectLst/>
                        </a:rPr>
                        <a:t>T</a:t>
                      </a:r>
                      <a:r>
                        <a:rPr lang="ru-RU" sz="2600" u="none" strike="noStrike" baseline="-20000" dirty="0" smtClean="0">
                          <a:effectLst/>
                        </a:rPr>
                        <a:t>крит</a:t>
                      </a:r>
                      <a:endParaRPr lang="ru-RU" sz="2600" b="0" i="0" u="none" strike="noStrike" baseline="-2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R </a:t>
                      </a:r>
                      <a:r>
                        <a:rPr lang="ru-RU" sz="2600" u="none" strike="noStrike" dirty="0">
                          <a:effectLst/>
                        </a:rPr>
                        <a:t>мин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439" marR="17439" marT="1743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940"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300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50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0,24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0,124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641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14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0,24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697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15,18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-9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-8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</a:tr>
              <a:tr h="471940"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300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100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0,37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0,124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586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 dirty="0">
                          <a:effectLst/>
                        </a:rPr>
                        <a:t>13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0,37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631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11,86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-8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9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</a:tr>
              <a:tr h="471940"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 dirty="0">
                          <a:effectLst/>
                        </a:rPr>
                        <a:t>300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 dirty="0">
                          <a:effectLst/>
                        </a:rPr>
                        <a:t>150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0,5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 dirty="0">
                          <a:effectLst/>
                        </a:rPr>
                        <a:t>0,124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530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11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 dirty="0">
                          <a:effectLst/>
                        </a:rPr>
                        <a:t>0,5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583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 dirty="0">
                          <a:effectLst/>
                        </a:rPr>
                        <a:t>10,28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 dirty="0">
                          <a:effectLst/>
                        </a:rPr>
                        <a:t>-10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 dirty="0">
                          <a:effectLst/>
                        </a:rPr>
                        <a:t>7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>
                    <a:solidFill>
                      <a:srgbClr val="FF99CC"/>
                    </a:solidFill>
                  </a:tcPr>
                </a:tc>
              </a:tr>
              <a:tr h="471940"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300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200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 dirty="0">
                          <a:effectLst/>
                        </a:rPr>
                        <a:t>0,63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0,124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464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9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0,63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545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9,23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 dirty="0">
                          <a:effectLst/>
                        </a:rPr>
                        <a:t>-17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-3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</a:tr>
              <a:tr h="471940"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300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250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0,76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0,124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 dirty="0">
                          <a:effectLst/>
                        </a:rPr>
                        <a:t>317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6,4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0,76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507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8,38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-60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 dirty="0">
                          <a:effectLst/>
                        </a:rPr>
                        <a:t>-31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</a:tr>
              <a:tr h="471940"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300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300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0,89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0,124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175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2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0,89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461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7,47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-163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-274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</a:tr>
              <a:tr h="471940"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300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340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1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0,124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20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0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1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>
                          <a:effectLst/>
                        </a:rPr>
                        <a:t>355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u="none" strike="noStrike" dirty="0">
                          <a:effectLst/>
                        </a:rPr>
                        <a:t>5,72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>
                          <a:effectLst/>
                        </a:rPr>
                        <a:t>-1675</a:t>
                      </a:r>
                      <a:endParaRPr lang="ru-RU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u="none" strike="noStrike" dirty="0">
                          <a:effectLst/>
                        </a:rPr>
                        <a:t>-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39" marR="17439" marT="17439" marB="0" anchor="b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5595" y="6053931"/>
            <a:ext cx="107791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en-US" sz="2200" b="0" dirty="0" smtClean="0"/>
              <a:t>K</a:t>
            </a:r>
            <a:r>
              <a:rPr lang="en-US" sz="2200" b="0" baseline="-20000" dirty="0" smtClean="0"/>
              <a:t>max</a:t>
            </a:r>
            <a:r>
              <a:rPr lang="ru-RU" sz="2200" b="0" dirty="0" smtClean="0"/>
              <a:t> – коэффициент использования по прочности по СП 16.13330</a:t>
            </a:r>
            <a:endParaRPr lang="en-US" sz="22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14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09:08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5350" y="0"/>
            <a:ext cx="87865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9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Сравнение </a:t>
            </a:r>
            <a:r>
              <a:rPr lang="ru-RU" altLang="ru-RU" sz="19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методик EN </a:t>
            </a:r>
            <a:r>
              <a:rPr lang="ru-RU" altLang="ru-RU" sz="19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1993-1-2 и СТО АРСС 11251254.001-018-03 по устойчивости   </a:t>
            </a:r>
            <a:endParaRPr lang="uk-UA" altLang="ru-RU" sz="19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0557" y="381502"/>
            <a:ext cx="117858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0" dirty="0" smtClean="0"/>
              <a:t>Элемент из </a:t>
            </a:r>
            <a:r>
              <a:rPr lang="ru-RU" sz="2200" b="0" dirty="0" err="1" smtClean="0"/>
              <a:t>двутавра</a:t>
            </a:r>
            <a:r>
              <a:rPr lang="ru-RU" sz="2200" b="0" dirty="0" smtClean="0"/>
              <a:t> 40Ш1 с расчетной длиной в плоскости стенки 16 м,  из плоскости 8 м.</a:t>
            </a:r>
            <a:endParaRPr lang="ru-RU" sz="2200" b="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40557" y="827863"/>
          <a:ext cx="6759683" cy="33059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4190"/>
                <a:gridCol w="620691"/>
                <a:gridCol w="620691"/>
                <a:gridCol w="515906"/>
                <a:gridCol w="690561"/>
                <a:gridCol w="645527"/>
                <a:gridCol w="510417"/>
                <a:gridCol w="690561"/>
                <a:gridCol w="1016735"/>
                <a:gridCol w="904404"/>
              </a:tblGrid>
              <a:tr h="2859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N</a:t>
                      </a:r>
                      <a:r>
                        <a:rPr lang="en-US" sz="1700" u="none" strike="noStrike" baseline="-20000" dirty="0">
                          <a:effectLst/>
                        </a:rPr>
                        <a:t>c</a:t>
                      </a:r>
                      <a:r>
                        <a:rPr lang="ru-RU" sz="1700" u="none" strike="noStrike" baseline="-20000" dirty="0">
                          <a:effectLst/>
                        </a:rPr>
                        <a:t>ж</a:t>
                      </a:r>
                      <a:r>
                        <a:rPr lang="ru-RU" sz="1700" u="none" strike="noStrike" dirty="0">
                          <a:effectLst/>
                        </a:rPr>
                        <a:t> кН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СТО АРСС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SCAD++ </a:t>
                      </a:r>
                      <a:r>
                        <a:rPr lang="ru-RU" sz="1700" u="none" strike="noStrike">
                          <a:effectLst/>
                        </a:rPr>
                        <a:t>по </a:t>
                      </a:r>
                      <a:r>
                        <a:rPr lang="en-US" sz="1700" u="none" strike="noStrike">
                          <a:effectLst/>
                        </a:rPr>
                        <a:t>EN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</a:rPr>
                        <a:t>Разница </a:t>
                      </a:r>
                      <a:r>
                        <a:rPr lang="en-US" sz="1700" u="none" strike="noStrike" dirty="0">
                          <a:effectLst/>
                        </a:rPr>
                        <a:t>T</a:t>
                      </a:r>
                      <a:r>
                        <a:rPr lang="ru-RU" sz="1700" u="none" strike="noStrike" baseline="-25000" dirty="0" err="1">
                          <a:effectLst/>
                        </a:rPr>
                        <a:t>крит</a:t>
                      </a:r>
                      <a:r>
                        <a:rPr lang="ru-RU" sz="1700" u="none" strike="noStrike" dirty="0">
                          <a:effectLst/>
                        </a:rPr>
                        <a:t> 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0" marR="5140" marT="51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</a:rPr>
                        <a:t>Разница </a:t>
                      </a:r>
                      <a:r>
                        <a:rPr lang="en-US" sz="1700" u="none" strike="noStrike" dirty="0">
                          <a:effectLst/>
                        </a:rPr>
                        <a:t>R 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0" marR="5140" marT="5140" marB="0" anchor="ctr"/>
                </a:tc>
              </a:tr>
              <a:tr h="395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700" u="none" strike="noStrike" dirty="0">
                          <a:effectLst/>
                        </a:rPr>
                        <a:t>γ</a:t>
                      </a:r>
                      <a:r>
                        <a:rPr lang="en-US" sz="1700" u="none" strike="noStrike" baseline="-25000" dirty="0">
                          <a:effectLst/>
                        </a:rPr>
                        <a:t>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0" marR="5140" marT="51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700" u="none" strike="noStrike" dirty="0">
                          <a:effectLst/>
                        </a:rPr>
                        <a:t>γ</a:t>
                      </a:r>
                      <a:r>
                        <a:rPr lang="en-US" sz="1700" u="none" strike="noStrike" baseline="-25000" dirty="0">
                          <a:effectLst/>
                        </a:rPr>
                        <a:t>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0" marR="5140" marT="51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T</a:t>
                      </a:r>
                      <a:r>
                        <a:rPr lang="ru-RU" sz="1700" u="none" strike="noStrike" baseline="-20000" dirty="0">
                          <a:effectLst/>
                        </a:rPr>
                        <a:t>крит</a:t>
                      </a:r>
                      <a:endParaRPr lang="ru-RU" sz="1700" b="0" i="0" u="none" strike="noStrike" baseline="-2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R </a:t>
                      </a:r>
                      <a:r>
                        <a:rPr lang="ru-RU" sz="1700" u="none" strike="noStrike" dirty="0">
                          <a:effectLst/>
                        </a:rPr>
                        <a:t>мин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0" marR="5140" marT="51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K</a:t>
                      </a:r>
                      <a:r>
                        <a:rPr lang="en-US" sz="1700" u="none" strike="noStrike" baseline="-20000" dirty="0">
                          <a:effectLst/>
                        </a:rPr>
                        <a:t>max</a:t>
                      </a:r>
                      <a:endParaRPr lang="en-US" sz="1700" b="0" i="0" u="none" strike="noStrike" baseline="-2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0" marR="5140" marT="51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T</a:t>
                      </a:r>
                      <a:r>
                        <a:rPr lang="ru-RU" sz="1700" u="none" strike="noStrike" baseline="-20000" dirty="0">
                          <a:effectLst/>
                        </a:rPr>
                        <a:t>крит</a:t>
                      </a:r>
                      <a:endParaRPr lang="ru-RU" sz="1700" b="0" i="0" u="none" strike="noStrike" baseline="-2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R </a:t>
                      </a:r>
                      <a:r>
                        <a:rPr lang="ru-RU" sz="1700" u="none" strike="noStrike" dirty="0">
                          <a:effectLst/>
                        </a:rPr>
                        <a:t>мин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0" marR="5140" marT="514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498"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300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0,111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0,124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700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19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0,234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701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15,49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</a:rPr>
                        <a:t>18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</a:tr>
              <a:tr h="437498"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500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0,185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0,206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656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16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0,391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624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11,58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</a:rPr>
                        <a:t>28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</a:tr>
              <a:tr h="437498"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700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0,258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0,289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622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14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0,547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570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9,88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29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>
                    <a:solidFill>
                      <a:srgbClr val="FF99CC"/>
                    </a:solidFill>
                  </a:tcPr>
                </a:tc>
              </a:tr>
              <a:tr h="437498"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900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0,332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0,371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586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0,703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525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8,76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10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</a:rPr>
                        <a:t>33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</a:tr>
              <a:tr h="437498"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1100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0,41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0,454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548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0,86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476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7,74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13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36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</a:tr>
              <a:tr h="437498"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1280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0,47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0,528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517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10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>
                          <a:effectLst/>
                        </a:rPr>
                        <a:t>350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>
                          <a:effectLst/>
                        </a:rPr>
                        <a:t>5,64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32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</a:rPr>
                        <a:t>44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b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00239" y="966322"/>
            <a:ext cx="51950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Результаты при центральном</a:t>
            </a:r>
            <a:r>
              <a:rPr kumimoji="0" lang="ru-RU" sz="23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сжатии (критична устойчивость)</a:t>
            </a:r>
            <a:endParaRPr kumimoji="0" lang="ru-RU" sz="23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77427" y="1999905"/>
            <a:ext cx="48406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en-US" sz="2200" b="0" dirty="0" smtClean="0"/>
              <a:t>K</a:t>
            </a:r>
            <a:r>
              <a:rPr lang="en-US" sz="2200" b="0" baseline="-20000" dirty="0" smtClean="0"/>
              <a:t>max</a:t>
            </a:r>
            <a:r>
              <a:rPr lang="ru-RU" sz="2200" b="0" dirty="0" smtClean="0"/>
              <a:t> – коэффициент использования по устойчивости при центральном сжатии </a:t>
            </a:r>
            <a:br>
              <a:rPr lang="ru-RU" sz="2200" b="0" dirty="0" smtClean="0"/>
            </a:br>
            <a:r>
              <a:rPr lang="ru-RU" sz="2200" b="0" dirty="0" smtClean="0"/>
              <a:t>по СП 16.13330</a:t>
            </a:r>
            <a:endParaRPr lang="en-US" sz="2200" b="0" dirty="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5437" y="4211061"/>
            <a:ext cx="53046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Результаты при </a:t>
            </a:r>
            <a:r>
              <a:rPr kumimoji="0" lang="ru-RU" sz="23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сжатии с изгибом (критична устойчивость)</a:t>
            </a:r>
            <a:endParaRPr kumimoji="0" lang="ru-RU" sz="23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61515" y="5129554"/>
            <a:ext cx="48406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en-US" sz="2200" b="0" dirty="0" smtClean="0"/>
              <a:t>K</a:t>
            </a:r>
            <a:r>
              <a:rPr lang="en-US" sz="2200" b="0" baseline="-20000" dirty="0" smtClean="0"/>
              <a:t>max</a:t>
            </a:r>
            <a:r>
              <a:rPr lang="ru-RU" sz="2200" b="0" dirty="0" smtClean="0"/>
              <a:t> – коэффициент использования по устойчивости из плоскости действия момента по СП 16.13330</a:t>
            </a:r>
            <a:endParaRPr lang="en-US" sz="2200" b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91990" y="4255450"/>
          <a:ext cx="6808249" cy="2203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6640"/>
                <a:gridCol w="551500"/>
                <a:gridCol w="491495"/>
                <a:gridCol w="609587"/>
                <a:gridCol w="491494"/>
                <a:gridCol w="680820"/>
                <a:gridCol w="538604"/>
                <a:gridCol w="491495"/>
                <a:gridCol w="680820"/>
                <a:gridCol w="886281"/>
                <a:gridCol w="929513"/>
              </a:tblGrid>
              <a:tr h="325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N</a:t>
                      </a:r>
                      <a:r>
                        <a:rPr lang="en-US" sz="1500" u="none" strike="noStrike" baseline="-25000" dirty="0">
                          <a:effectLst/>
                        </a:rPr>
                        <a:t>c</a:t>
                      </a:r>
                      <a:r>
                        <a:rPr lang="ru-RU" sz="1500" u="none" strike="noStrike" baseline="-25000" dirty="0">
                          <a:effectLst/>
                        </a:rPr>
                        <a:t>ж </a:t>
                      </a:r>
                      <a:r>
                        <a:rPr lang="ru-RU" sz="1500" u="none" strike="noStrike" dirty="0">
                          <a:effectLst/>
                        </a:rPr>
                        <a:t>кН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M </a:t>
                      </a:r>
                      <a:r>
                        <a:rPr lang="ru-RU" sz="1500" u="none" strike="noStrike" dirty="0" err="1">
                          <a:effectLst/>
                        </a:rPr>
                        <a:t>кНм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СТО АРСС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SCAD++ </a:t>
                      </a:r>
                      <a:r>
                        <a:rPr lang="ru-RU" sz="1600" u="none" strike="noStrike">
                          <a:effectLst/>
                        </a:rPr>
                        <a:t>по </a:t>
                      </a:r>
                      <a:r>
                        <a:rPr lang="en-US" sz="1600" u="none" strike="noStrike">
                          <a:effectLst/>
                        </a:rPr>
                        <a:t>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Разница </a:t>
                      </a:r>
                      <a:r>
                        <a:rPr lang="en-US" sz="1500" u="none" strike="noStrike" dirty="0">
                          <a:effectLst/>
                        </a:rPr>
                        <a:t>T</a:t>
                      </a:r>
                      <a:r>
                        <a:rPr lang="ru-RU" sz="1500" u="none" strike="noStrike" baseline="-25000" dirty="0">
                          <a:effectLst/>
                        </a:rPr>
                        <a:t>крит</a:t>
                      </a:r>
                      <a:r>
                        <a:rPr lang="ru-RU" sz="1500" u="none" strike="noStrike" dirty="0">
                          <a:effectLst/>
                        </a:rPr>
                        <a:t> 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697" marR="11697" marT="1169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Разница </a:t>
                      </a:r>
                      <a:r>
                        <a:rPr lang="en-US" sz="1500" u="none" strike="noStrike" dirty="0">
                          <a:effectLst/>
                        </a:rPr>
                        <a:t>R 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697" marR="11697" marT="11697" marB="0" anchor="ctr"/>
                </a:tc>
              </a:tr>
              <a:tr h="59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u="none" strike="noStrike" dirty="0">
                          <a:effectLst/>
                        </a:rPr>
                        <a:t>γ</a:t>
                      </a:r>
                      <a:r>
                        <a:rPr lang="en-US" sz="1500" u="none" strike="noStrike" baseline="-25000" dirty="0">
                          <a:effectLst/>
                        </a:rPr>
                        <a:t>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697" marR="11697" marT="11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u="none" strike="noStrike" dirty="0">
                          <a:effectLst/>
                        </a:rPr>
                        <a:t>γ</a:t>
                      </a:r>
                      <a:r>
                        <a:rPr lang="en-US" sz="1500" u="none" strike="noStrike" baseline="-25000" dirty="0">
                          <a:effectLst/>
                        </a:rPr>
                        <a:t>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697" marR="11697" marT="11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T</a:t>
                      </a:r>
                      <a:r>
                        <a:rPr lang="ru-RU" sz="1500" u="none" strike="noStrike" baseline="-20000" dirty="0">
                          <a:effectLst/>
                        </a:rPr>
                        <a:t>крит</a:t>
                      </a:r>
                      <a:endParaRPr lang="ru-RU" sz="1500" b="0" i="0" u="none" strike="noStrike" baseline="-2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R </a:t>
                      </a:r>
                      <a:r>
                        <a:rPr lang="ru-RU" sz="1500" u="none" strike="noStrike" dirty="0">
                          <a:effectLst/>
                        </a:rPr>
                        <a:t>мин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697" marR="11697" marT="11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K</a:t>
                      </a:r>
                      <a:r>
                        <a:rPr lang="en-US" sz="1500" u="none" strike="noStrike" baseline="-25000" dirty="0">
                          <a:effectLst/>
                        </a:rPr>
                        <a:t>max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697" marR="11697" marT="11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</a:t>
                      </a:r>
                      <a:r>
                        <a:rPr lang="ru-RU" sz="1500" u="none" strike="noStrike" baseline="-20000" dirty="0" smtClean="0">
                          <a:effectLst/>
                        </a:rPr>
                        <a:t>крит</a:t>
                      </a:r>
                      <a:endParaRPr lang="ru-RU" sz="1500" b="0" i="0" u="none" strike="noStrike" baseline="-2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R </a:t>
                      </a:r>
                      <a:r>
                        <a:rPr lang="ru-RU" sz="1500" u="none" strike="noStrike" dirty="0">
                          <a:effectLst/>
                        </a:rPr>
                        <a:t>мин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697" marR="11697" marT="1169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934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300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50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0,24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0,124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641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0,38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628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11,77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</a:tr>
              <a:tr h="320934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300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100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0,37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0,124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586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0,57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561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9,63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</a:tr>
              <a:tr h="320934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300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150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0,5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0,124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530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0,81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494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8,1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>
                    <a:solidFill>
                      <a:srgbClr val="FF99CC"/>
                    </a:solidFill>
                  </a:tcPr>
                </a:tc>
              </a:tr>
              <a:tr h="320934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300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187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0,124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486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0,99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368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5,91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7" marR="11697" marT="116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4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-329" t="-504" r="329" b="7308"/>
          <a:stretch/>
        </p:blipFill>
        <p:spPr>
          <a:xfrm>
            <a:off x="102872" y="1106985"/>
            <a:ext cx="6176010" cy="56290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15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09:08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4542"/>
          <a:stretch/>
        </p:blipFill>
        <p:spPr>
          <a:xfrm>
            <a:off x="6948576" y="1112217"/>
            <a:ext cx="5057967" cy="5544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3040" y="476940"/>
            <a:ext cx="564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Номограммы прогрева стальных конструкций с огнезащитой из цементно- песчаной штукатурки по СТО АРСС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70463" y="553915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 мм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70462" y="492920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0 мм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82186" y="42111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30 мм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67532" y="366018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0 мм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67532" y="298317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  <a:r>
              <a:rPr lang="ru-RU" b="1" dirty="0" smtClean="0"/>
              <a:t>0 мм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47021" y="238627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</a:t>
            </a:r>
            <a:r>
              <a:rPr lang="ru-RU" b="1" dirty="0" smtClean="0"/>
              <a:t>0 мм</a:t>
            </a:r>
            <a:endParaRPr lang="ru-RU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21082" y="0"/>
            <a:ext cx="89036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Назначение параметров огнезащиты согласно СТО АРСС по результатам расчета в 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SCAD++</a:t>
            </a:r>
            <a:endParaRPr lang="uk-UA" altLang="ru-RU" sz="22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59358" y="660852"/>
            <a:ext cx="626934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Отчет по огнестойкости</a:t>
            </a:r>
            <a:r>
              <a:rPr lang="ru-RU" sz="2000" b="0" dirty="0" smtClean="0"/>
              <a:t>, сформированный </a:t>
            </a:r>
            <a:r>
              <a:rPr lang="en-US" sz="2000" b="0" dirty="0" smtClean="0"/>
              <a:t>SCAD++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63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16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09:08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6398" y="0"/>
            <a:ext cx="8925452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9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 </a:t>
            </a:r>
            <a:r>
              <a:rPr lang="ru-RU" altLang="ru-RU" sz="19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оформления требований пожарной безопасности в текстовой части раздела КР </a:t>
            </a:r>
            <a:r>
              <a:rPr lang="ru-RU" altLang="ru-RU" sz="19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</a:t>
            </a:r>
            <a:r>
              <a:rPr lang="ru-RU" altLang="ru-RU" sz="19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использованием СТО АРСС и результатов из SCAD++</a:t>
            </a:r>
          </a:p>
          <a:p>
            <a:pPr>
              <a:defRPr/>
            </a:pPr>
            <a:r>
              <a:rPr lang="ru-RU" altLang="ru-RU" sz="19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uk-UA" altLang="ru-RU" sz="19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946" y="663770"/>
            <a:ext cx="8282086" cy="5917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925401" y="6060061"/>
            <a:ext cx="637450" cy="47496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17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09:09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6398" y="0"/>
            <a:ext cx="89254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Более подробно – запись вебинара от 26.02.20 на</a:t>
            </a:r>
            <a:r>
              <a:rPr lang="en-US" altLang="ru-RU" sz="20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YouTube </a:t>
            </a:r>
            <a:r>
              <a:rPr lang="ru-RU" altLang="ru-RU" sz="20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канале АРСС  </a:t>
            </a:r>
            <a:endParaRPr lang="uk-UA" altLang="ru-RU" sz="20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267" y="493456"/>
            <a:ext cx="8675773" cy="61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t="3040" b="7528"/>
          <a:stretch/>
        </p:blipFill>
        <p:spPr>
          <a:xfrm>
            <a:off x="0" y="0"/>
            <a:ext cx="12275228" cy="68579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74925" y="5122296"/>
            <a:ext cx="3748142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www.scadsoft.com</a:t>
            </a:r>
          </a:p>
          <a:p>
            <a:r>
              <a:rPr lang="en-US" sz="35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www.scadhelp.ru</a:t>
            </a:r>
            <a:endParaRPr lang="ru-RU" sz="35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scad@scadsoft.ru</a:t>
            </a:r>
            <a:endParaRPr lang="ru-RU" sz="3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6260" y="1029023"/>
            <a:ext cx="66886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5030" y="5123952"/>
            <a:ext cx="43857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ВАШИ ВОПРОСЫ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938" y="286818"/>
            <a:ext cx="1765517" cy="11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2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09:08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895350" y="-24677"/>
            <a:ext cx="89300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Порядок определения предела огнестойкости </a:t>
            </a:r>
            <a:b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расчетным методом</a:t>
            </a:r>
            <a:endParaRPr lang="uk-UA" altLang="ru-RU" sz="24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0320" y="768232"/>
            <a:ext cx="1217496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/>
              <a:t>1</a:t>
            </a:r>
            <a:r>
              <a:rPr lang="ru-RU" sz="2800" b="1" dirty="0"/>
              <a:t>. Выбрать закон изменения температуры воздуха (температурную кривую)</a:t>
            </a:r>
            <a:r>
              <a:rPr lang="en-US" sz="2800" dirty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стандартный температурный режим п. 6.1 ГОСТ 30247.0-94</a:t>
            </a:r>
            <a:r>
              <a:rPr lang="en-US" sz="2800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углеводородный температурный режим п. 4.2 ГОСТ Р ЕН 1363-2-2014</a:t>
            </a:r>
            <a:r>
              <a:rPr lang="en-US" sz="2800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наружный температурный режим п. 5.2 ГОСТ Р ЕН 1363-2-2014</a:t>
            </a:r>
            <a:r>
              <a:rPr lang="en-US" sz="2800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медленно развивающийся (тлеющий) температурный режим.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ru-RU" sz="2800" b="1" dirty="0"/>
              <a:t>2. Определить критическую температуру </a:t>
            </a:r>
            <a:r>
              <a:rPr lang="ru-RU" sz="2800" dirty="0"/>
              <a:t>при которой наступит нормируемое предельное состояние от нормативных постоянных и длительных нагрузок при нормативных прочностных и деформационных характеристиках, уменьшающихся при повышении </a:t>
            </a:r>
            <a:r>
              <a:rPr lang="ru-RU" sz="2800" dirty="0" smtClean="0"/>
              <a:t>температуры.</a:t>
            </a:r>
            <a:endParaRPr lang="ru-RU" sz="2800" dirty="0"/>
          </a:p>
          <a:p>
            <a:pPr>
              <a:spcAft>
                <a:spcPts val="600"/>
              </a:spcAft>
            </a:pPr>
            <a:r>
              <a:rPr lang="ru-RU" sz="2800" b="1" dirty="0"/>
              <a:t>3. Определить время прогрева </a:t>
            </a:r>
            <a:r>
              <a:rPr lang="ru-RU" sz="2800" dirty="0"/>
              <a:t>элемента стальной конструкции до критической температуры, которое и будет являться фактическим пределом огнестойкости.</a:t>
            </a:r>
          </a:p>
        </p:txBody>
      </p:sp>
    </p:spTree>
    <p:extLst>
      <p:ext uri="{BB962C8B-B14F-4D97-AF65-F5344CB8AC3E}">
        <p14:creationId xmlns:p14="http://schemas.microsoft.com/office/powerpoint/2010/main" val="42543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3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09:08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3013" y="766702"/>
            <a:ext cx="783042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 раздела 4 СТО </a:t>
            </a:r>
            <a:r>
              <a:rPr lang="ru-RU" sz="2800" b="1" dirty="0" smtClean="0"/>
              <a:t>АРСС (п. 5.4.3 СП 2.13130.2012)</a:t>
            </a:r>
            <a:endParaRPr lang="ru-RU" sz="2800" b="1" dirty="0" smtClean="0"/>
          </a:p>
          <a:p>
            <a:pPr algn="just"/>
            <a:r>
              <a:rPr lang="ru-RU" sz="2800" dirty="0" smtClean="0"/>
              <a:t>Если </a:t>
            </a:r>
            <a:r>
              <a:rPr lang="ru-RU" sz="2800" dirty="0"/>
              <a:t>требуемый предел огнестойкости конструкции (за исключением конструкций в составе противопожарных преград) R 15 (RE 15, RЕI 15), допускается применять незащищенные стальные конструкции независимо от их фактического предела огнестойкости, за исключением случаев, когда предел огнестойкости хотя бы одного из элементов несущих конструкций </a:t>
            </a:r>
            <a:r>
              <a:rPr lang="ru-RU" sz="2800" dirty="0" smtClean="0"/>
              <a:t>по </a:t>
            </a:r>
            <a:r>
              <a:rPr lang="ru-RU" sz="2800" dirty="0"/>
              <a:t>результатам испытаний составляет менее R 8. </a:t>
            </a:r>
            <a:r>
              <a:rPr lang="ru-RU" sz="2800" dirty="0">
                <a:solidFill>
                  <a:srgbClr val="FF0000"/>
                </a:solidFill>
              </a:rPr>
              <a:t>Допускается определять предел огнестойкости незащищенных стальных конструкций расчетом по приложению Б.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895350" y="-24677"/>
            <a:ext cx="89300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Обоснование огнестойкости незащищенных стальных конструкций по СТО </a:t>
            </a: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АРСС 11251254.001-018-03 (ВНПБ 73-18)</a:t>
            </a:r>
            <a:endParaRPr lang="uk-UA" altLang="ru-RU" sz="24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961" r="953" b="961"/>
          <a:stretch/>
        </p:blipFill>
        <p:spPr>
          <a:xfrm>
            <a:off x="8057177" y="791568"/>
            <a:ext cx="4003643" cy="5643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85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4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09:08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91568"/>
            <a:ext cx="8057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b="1" dirty="0" smtClean="0"/>
              <a:t>1 способ </a:t>
            </a:r>
            <a:r>
              <a:rPr lang="ru-RU" sz="2600" dirty="0" smtClean="0"/>
              <a:t>– по номограммам прогрева в приложении Б</a:t>
            </a:r>
            <a:r>
              <a:rPr lang="en-US" sz="2600" dirty="0"/>
              <a:t>.</a:t>
            </a:r>
            <a:r>
              <a:rPr lang="ru-RU" sz="2600" dirty="0" smtClean="0"/>
              <a:t> </a:t>
            </a:r>
            <a:r>
              <a:rPr lang="ru-RU" sz="1700" dirty="0" smtClean="0"/>
              <a:t>Согласно п. 5.5 СТО АРСС допускается принимать критическую температуру стальных элементов равной 500</a:t>
            </a:r>
            <a:r>
              <a:rPr lang="ru-RU" sz="1700" baseline="30000" dirty="0" smtClean="0"/>
              <a:t>0</a:t>
            </a:r>
            <a:r>
              <a:rPr lang="ru-RU" sz="1700" dirty="0" smtClean="0"/>
              <a:t>С (п</a:t>
            </a:r>
            <a:r>
              <a:rPr lang="ru-RU" sz="1700" dirty="0" smtClean="0"/>
              <a:t>. 6.3.8 ГОСТ Р </a:t>
            </a:r>
            <a:r>
              <a:rPr lang="ru-RU" sz="1700" dirty="0" smtClean="0"/>
              <a:t>53295-2009)</a:t>
            </a:r>
            <a:endParaRPr lang="ru-RU" sz="17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36" y="1767802"/>
            <a:ext cx="7431982" cy="474410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75924" y="3673318"/>
            <a:ext cx="5774345" cy="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5350" y="0"/>
            <a:ext cx="878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Обоснование огнестойкости незащищенных стальных конструкций по СТО АРСС</a:t>
            </a:r>
            <a:endParaRPr lang="uk-UA" altLang="ru-RU" sz="24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t="961" r="953" b="961"/>
          <a:stretch/>
        </p:blipFill>
        <p:spPr>
          <a:xfrm>
            <a:off x="8057177" y="791568"/>
            <a:ext cx="4003643" cy="5643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36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7" y="678115"/>
            <a:ext cx="6388313" cy="2745304"/>
          </a:xfrm>
          <a:prstGeom prst="rect">
            <a:avLst/>
          </a:prstGeom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5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09:46</a:t>
            </a:fld>
            <a:endParaRPr lang="ru-RU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6464" y="0"/>
            <a:ext cx="89652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Методика </a:t>
            </a:r>
            <a:r>
              <a:rPr lang="ru-RU" altLang="ru-RU" sz="24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определения собственного предела </a:t>
            </a: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огнестойкости, </a:t>
            </a:r>
            <a:r>
              <a:rPr lang="ru-RU" altLang="ru-RU" sz="2400" b="1" dirty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принятая в SCAD++ и КРИСТАЛЛ</a:t>
            </a:r>
          </a:p>
          <a:p>
            <a:pPr>
              <a:defRPr/>
            </a:pPr>
            <a:r>
              <a:rPr lang="ru-RU" altLang="ru-RU" sz="24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uk-UA" altLang="ru-RU" sz="24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r="3348" b="15501"/>
          <a:stretch/>
        </p:blipFill>
        <p:spPr>
          <a:xfrm>
            <a:off x="775924" y="3307573"/>
            <a:ext cx="5888645" cy="328632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94472" y="4874152"/>
            <a:ext cx="4678790" cy="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915160" y="4874152"/>
            <a:ext cx="15240" cy="1450734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21368" y="1708484"/>
            <a:ext cx="5935579" cy="18846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277" y="493749"/>
            <a:ext cx="2752767" cy="3883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961" r="953" b="961"/>
          <a:stretch/>
        </p:blipFill>
        <p:spPr>
          <a:xfrm>
            <a:off x="9401235" y="2855339"/>
            <a:ext cx="2734358" cy="3854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5161" y="1473534"/>
            <a:ext cx="154940" cy="188461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80611" y="1473534"/>
            <a:ext cx="154940" cy="188461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6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09:40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6464" y="0"/>
            <a:ext cx="89036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Реализация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расчета приведенной толщины и  собственного предела огнестойкости в 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SCAD++</a:t>
            </a:r>
            <a:endParaRPr lang="uk-UA" altLang="ru-RU" sz="22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662741"/>
            <a:ext cx="11920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По </a:t>
            </a:r>
            <a:r>
              <a:rPr lang="ru-RU" sz="2400" dirty="0" smtClean="0"/>
              <a:t>просьбе ЕВРАЗ при содействии АРСС</a:t>
            </a:r>
            <a:r>
              <a:rPr lang="en-US" sz="2400" dirty="0" smtClean="0"/>
              <a:t> </a:t>
            </a:r>
            <a:r>
              <a:rPr lang="ru-RU" sz="2400" dirty="0" smtClean="0"/>
              <a:t>реализован расчет </a:t>
            </a:r>
            <a:r>
              <a:rPr lang="ru-RU" sz="2400" dirty="0" smtClean="0">
                <a:solidFill>
                  <a:srgbClr val="FF0000"/>
                </a:solidFill>
              </a:rPr>
              <a:t>приведенной толщины металла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0000"/>
                </a:solidFill>
              </a:rPr>
              <a:t>собственного предела огнестойкости</a:t>
            </a:r>
            <a:r>
              <a:rPr lang="ru-RU" sz="2400" dirty="0" smtClean="0"/>
              <a:t>, инструменты для задания необходимых исходных данных, визуализации результатов и вывод отчета по огнестойкости.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Приведенная толщина </a:t>
            </a:r>
            <a:r>
              <a:rPr lang="ru-RU" sz="2400" dirty="0" smtClean="0"/>
              <a:t>– отношение площади сечения к обогреваемому периметру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02" y="1892301"/>
            <a:ext cx="11559595" cy="942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02" y="3395854"/>
            <a:ext cx="6928486" cy="15218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08190" y="3598126"/>
            <a:ext cx="4413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Исходные данные  в </a:t>
            </a:r>
            <a:r>
              <a:rPr lang="en-US" sz="2000" dirty="0" smtClean="0"/>
              <a:t>SCAD++ </a:t>
            </a:r>
            <a:r>
              <a:rPr lang="ru-RU" sz="2000" dirty="0" smtClean="0"/>
              <a:t>для определения обогреваемого периметра в группах огнестойкости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3522" y="5024932"/>
            <a:ext cx="11968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Собственный предел огнестойкости </a:t>
            </a:r>
            <a:r>
              <a:rPr lang="ru-RU" sz="2400" dirty="0"/>
              <a:t>– </a:t>
            </a:r>
            <a:r>
              <a:rPr lang="ru-RU" sz="2400" dirty="0" smtClean="0"/>
              <a:t>время прогрева элемента стальной конструкции до 500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С при нагреве по кривой стандартного пожара.</a:t>
            </a:r>
          </a:p>
          <a:p>
            <a:pPr algn="just"/>
            <a:r>
              <a:rPr lang="ru-RU" sz="2400" dirty="0" smtClean="0"/>
              <a:t>Для обычных (</a:t>
            </a:r>
            <a:r>
              <a:rPr lang="ru-RU" sz="2400" dirty="0" err="1" smtClean="0"/>
              <a:t>неогнестойких</a:t>
            </a:r>
            <a:r>
              <a:rPr lang="ru-RU" sz="2400" dirty="0" smtClean="0"/>
              <a:t>) сталей при температуре </a:t>
            </a:r>
            <a:r>
              <a:rPr lang="ru-RU" sz="2400" dirty="0"/>
              <a:t>500</a:t>
            </a:r>
            <a:r>
              <a:rPr lang="ru-RU" sz="2400" baseline="30000" dirty="0"/>
              <a:t>0</a:t>
            </a:r>
            <a:r>
              <a:rPr lang="ru-RU" sz="2400" dirty="0"/>
              <a:t>С </a:t>
            </a:r>
            <a:r>
              <a:rPr lang="ru-RU" sz="2400" dirty="0" smtClean="0"/>
              <a:t>начинается существенное изменение прочности и </a:t>
            </a:r>
            <a:r>
              <a:rPr lang="ru-RU" sz="2400" dirty="0" err="1" smtClean="0"/>
              <a:t>деформативности</a:t>
            </a:r>
            <a:r>
              <a:rPr lang="ru-RU" sz="2400" dirty="0" smtClean="0"/>
              <a:t> (п. </a:t>
            </a:r>
            <a:r>
              <a:rPr lang="ru-RU" sz="2400" dirty="0"/>
              <a:t>6.3.8 ГОСТ Р </a:t>
            </a:r>
            <a:r>
              <a:rPr lang="ru-RU" sz="2400" dirty="0" smtClean="0"/>
              <a:t>53295-2009).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58122" y="1892301"/>
            <a:ext cx="1352154" cy="602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10061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7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09:47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698" y="868766"/>
            <a:ext cx="498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Собственный предел огнестойкости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08190" y="836660"/>
            <a:ext cx="323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Приведенная толщина</a:t>
            </a:r>
            <a:endParaRPr lang="ru-RU" sz="24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96464" y="0"/>
            <a:ext cx="89036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Реализация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расчета приведенной толщины и  собственного предела огнестойкости в 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SCAD++</a:t>
            </a:r>
            <a:endParaRPr lang="uk-UA" altLang="ru-RU" sz="22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611" y="1438677"/>
            <a:ext cx="5763250" cy="47396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1" y="1414538"/>
            <a:ext cx="6045699" cy="469197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394619" y="5561385"/>
            <a:ext cx="189832" cy="18846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98569" y="5630019"/>
            <a:ext cx="189832" cy="18846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8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09:08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96464" y="0"/>
            <a:ext cx="89036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Расчетная огнестойкость в 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SCAD++</a:t>
            </a: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1993-1-2 с учетом напряженного состояния</a:t>
            </a:r>
            <a:endParaRPr lang="uk-UA" altLang="ru-RU" sz="22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55" y="1139736"/>
            <a:ext cx="8882295" cy="4605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632" y="5780077"/>
            <a:ext cx="1202566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Для элементов с требуемым</a:t>
            </a:r>
            <a:r>
              <a:rPr kumimoji="0" lang="ru-RU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пределом огнестойкости 15 минут установлен требуемый предел огнестойкости 8 минут.</a:t>
            </a: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Для несущих колонн противопожарной стены</a:t>
            </a:r>
            <a:r>
              <a:rPr kumimoji="0" lang="ru-RU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 типа 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 45</a:t>
            </a:r>
            <a:r>
              <a:rPr kumimoji="0" lang="ru-RU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для несущих элементов противопожарного перекрытия над пищеблоком (балки и колонны на которые они оп</a:t>
            </a:r>
            <a:r>
              <a:rPr lang="ru-RU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kumimoji="0" lang="ru-RU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раются) 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 60</a:t>
            </a:r>
            <a:r>
              <a:rPr kumimoji="0" lang="ru-RU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632" y="698590"/>
            <a:ext cx="11473928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Вспомогательный способ – </a:t>
            </a:r>
            <a:r>
              <a:rPr kumimoji="0" lang="ru-RU" sz="2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по </a:t>
            </a:r>
            <a:r>
              <a:rPr lang="ru-RU" sz="2200" b="0" dirty="0" smtClean="0"/>
              <a:t>методике </a:t>
            </a:r>
            <a:r>
              <a:rPr lang="en-US" sz="2200" b="0" dirty="0" smtClean="0"/>
              <a:t>EN 1993-1-2:2005 </a:t>
            </a:r>
            <a:r>
              <a:rPr lang="ru-RU" sz="2200" b="0" dirty="0" smtClean="0"/>
              <a:t>с учетом напряженного состояния</a:t>
            </a:r>
            <a:r>
              <a:rPr kumimoji="0" lang="ru-RU" sz="2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  <a:r>
              <a:rPr kumimoji="0" lang="ru-RU" sz="2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  <a:endParaRPr kumimoji="0" lang="ru-RU" sz="2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70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7501"/>
            <a:ext cx="12192000" cy="190500"/>
          </a:xfrm>
          <a:prstGeom prst="rect">
            <a:avLst/>
          </a:prstGeom>
          <a:solidFill>
            <a:srgbClr val="C1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-20320" y="6574155"/>
            <a:ext cx="915670" cy="365125"/>
          </a:xfrm>
        </p:spPr>
        <p:txBody>
          <a:bodyPr/>
          <a:lstStyle/>
          <a:p>
            <a:fld id="{A85E2696-9A25-4BF3-905A-AF6D576C2189}" type="slidenum">
              <a:rPr lang="ru-RU" smtClean="0"/>
              <a:t>9</a:t>
            </a:fld>
            <a:r>
              <a:rPr lang="ru-RU" dirty="0" smtClean="0"/>
              <a:t>  </a:t>
            </a:r>
            <a:fld id="{FB805F14-5E4A-4D32-8FE4-1F9B2B9331E0}" type="datetime10">
              <a:rPr lang="ru-RU" smtClean="0"/>
              <a:t>10:38</a:t>
            </a:fld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493703" y="6581696"/>
            <a:ext cx="1914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600" dirty="0" smtClean="0">
                <a:solidFill>
                  <a:srgbClr val="0000FF"/>
                </a:solidFill>
              </a:rPr>
              <a:t>www.scadsoft.com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" y="95635"/>
            <a:ext cx="637766" cy="2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CC854-F244-4892-9F63-3B43E2AFE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9" y="127720"/>
            <a:ext cx="2462444" cy="238309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96464" y="0"/>
            <a:ext cx="89036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Расчетная огнестойкость в 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SCAD++</a:t>
            </a: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</a:t>
            </a:r>
            <a:r>
              <a:rPr lang="en-US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ru-RU" altLang="ru-RU" sz="2200" b="1" dirty="0" smtClean="0">
                <a:solidFill>
                  <a:srgbClr val="2057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1993-1-2 с учетом напряженного состояния</a:t>
            </a:r>
            <a:endParaRPr lang="uk-UA" altLang="ru-RU" sz="2200" b="1" dirty="0">
              <a:solidFill>
                <a:srgbClr val="2057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357" y="676308"/>
            <a:ext cx="120672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0" dirty="0"/>
              <a:t>В методе предполагается, что при нагреве от пожара температура стали равномерно распределена по конструкции и ее критическое значение определяется тем запасом прочности, который имеет рассматриваемый элемент. Указанный запас прочности характеризуется коэффициентом использования несущей способности </a:t>
            </a:r>
            <a:r>
              <a:rPr lang="el-GR" sz="2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500" b="0" baseline="-25000" dirty="0" smtClean="0"/>
              <a:t>0</a:t>
            </a:r>
            <a:r>
              <a:rPr lang="ru-RU" sz="2500" b="0" dirty="0"/>
              <a:t>, физический смысл которого соответствует коэффициенту </a:t>
            </a:r>
            <a:r>
              <a:rPr lang="ru-RU" sz="2500" b="0" i="1" dirty="0"/>
              <a:t>K</a:t>
            </a:r>
            <a:r>
              <a:rPr lang="ru-RU" sz="2500" b="0" i="1" baseline="-20000" dirty="0"/>
              <a:t>max</a:t>
            </a:r>
            <a:r>
              <a:rPr lang="ru-RU" sz="2500" b="0" dirty="0"/>
              <a:t>. С учетом </a:t>
            </a:r>
            <a:r>
              <a:rPr lang="el-GR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500" b="0" baseline="-25000" dirty="0"/>
              <a:t>0 </a:t>
            </a:r>
            <a:r>
              <a:rPr lang="ru-RU" sz="2500" b="0" dirty="0" smtClean="0"/>
              <a:t>критическая </a:t>
            </a:r>
            <a:r>
              <a:rPr lang="ru-RU" sz="2500" b="0" dirty="0"/>
              <a:t>температура вычисляется по </a:t>
            </a:r>
            <a:r>
              <a:rPr lang="ru-RU" sz="2500" b="0" dirty="0" smtClean="0"/>
              <a:t>формуле</a:t>
            </a:r>
            <a:r>
              <a:rPr lang="en-US" sz="2500" b="0" dirty="0" smtClean="0"/>
              <a:t> </a:t>
            </a:r>
            <a:r>
              <a:rPr lang="en-US" sz="2500" b="0" dirty="0"/>
              <a:t>4.22 EN </a:t>
            </a:r>
            <a:r>
              <a:rPr lang="en-US" sz="2500" b="0" dirty="0" smtClean="0"/>
              <a:t>1993-1-2:2005</a:t>
            </a:r>
            <a:endParaRPr lang="ru-RU" sz="2500" b="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828" y="2997795"/>
            <a:ext cx="8382306" cy="176801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2358" y="4765814"/>
            <a:ext cx="12081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dirty="0"/>
              <a:t>Программа определяет значение коэффициента использования несущей способности </a:t>
            </a:r>
            <a:r>
              <a:rPr lang="ru-RU" sz="2800" b="0" i="1" dirty="0"/>
              <a:t>K</a:t>
            </a:r>
            <a:r>
              <a:rPr lang="ru-RU" sz="2800" b="0" i="1" baseline="-20000" dirty="0"/>
              <a:t>max</a:t>
            </a:r>
            <a:r>
              <a:rPr lang="ru-RU" sz="2800" b="0" dirty="0"/>
              <a:t> от комбинаций нагрузок, которые включают только значения постоянных и длительно действующих нагрузок на момент </a:t>
            </a:r>
            <a:r>
              <a:rPr lang="ru-RU" sz="2800" b="0" i="1" dirty="0"/>
              <a:t>t</a:t>
            </a:r>
            <a:r>
              <a:rPr lang="ru-RU" sz="2800" b="0" dirty="0"/>
              <a:t> = 0. При расчете используются нормативные значения прочности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7740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6937</TotalTime>
  <Words>1233</Words>
  <Application>Microsoft Office PowerPoint</Application>
  <PresentationFormat>Произвольный</PresentationFormat>
  <Paragraphs>350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возможности  SCAD Office 21.1.9.1</dc:title>
  <dc:creator>Andrei Teplykh</dc:creator>
  <cp:lastModifiedBy>ateplykh</cp:lastModifiedBy>
  <cp:revision>491</cp:revision>
  <dcterms:created xsi:type="dcterms:W3CDTF">2019-03-19T14:22:00Z</dcterms:created>
  <dcterms:modified xsi:type="dcterms:W3CDTF">2020-03-04T07:50:01Z</dcterms:modified>
</cp:coreProperties>
</file>