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7" r:id="rId4"/>
    <p:sldId id="268" r:id="rId5"/>
    <p:sldId id="269" r:id="rId6"/>
    <p:sldId id="266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B01"/>
    <a:srgbClr val="FF82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35" autoAdjust="0"/>
  </p:normalViewPr>
  <p:slideViewPr>
    <p:cSldViewPr>
      <p:cViewPr>
        <p:scale>
          <a:sx n="125" d="100"/>
          <a:sy n="125" d="100"/>
        </p:scale>
        <p:origin x="-446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Распределение</a:t>
            </a:r>
            <a:r>
              <a:rPr lang="ru-RU" sz="1200" baseline="0"/>
              <a:t> добавленой стоимости  ЖБ каркас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Лист1!$B$1:$H$1</c:f>
              <c:strCache>
                <c:ptCount val="7"/>
                <c:pt idx="0">
                  <c:v>проект</c:v>
                </c:pt>
                <c:pt idx="1">
                  <c:v>монтажник</c:v>
                </c:pt>
                <c:pt idx="2">
                  <c:v>завод жби</c:v>
                </c:pt>
                <c:pt idx="3">
                  <c:v>завод МК</c:v>
                </c:pt>
                <c:pt idx="4">
                  <c:v>логистика</c:v>
                </c:pt>
                <c:pt idx="5">
                  <c:v>металлургия</c:v>
                </c:pt>
                <c:pt idx="6">
                  <c:v>цемент</c:v>
                </c:pt>
              </c:strCache>
            </c:strRef>
          </c:cat>
          <c:val>
            <c:numRef>
              <c:f>Лист1!$B$3:$H$3</c:f>
              <c:numCache>
                <c:formatCode>0%</c:formatCode>
                <c:ptCount val="7"/>
                <c:pt idx="0">
                  <c:v>6.5420560747663545E-2</c:v>
                </c:pt>
                <c:pt idx="1">
                  <c:v>0.33984706881903143</c:v>
                </c:pt>
                <c:pt idx="2">
                  <c:v>0.16992353440951571</c:v>
                </c:pt>
                <c:pt idx="3">
                  <c:v>0</c:v>
                </c:pt>
                <c:pt idx="4">
                  <c:v>0.28320589068252616</c:v>
                </c:pt>
                <c:pt idx="5">
                  <c:v>5.6641178136505238E-2</c:v>
                </c:pt>
                <c:pt idx="6">
                  <c:v>8.4961767204757857E-2</c:v>
                </c:pt>
              </c:numCache>
            </c:numRef>
          </c:val>
        </c:ser>
        <c:ser>
          <c:idx val="1"/>
          <c:order val="1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Лист1!$B$1:$H$1</c:f>
              <c:strCache>
                <c:ptCount val="7"/>
                <c:pt idx="0">
                  <c:v>проект</c:v>
                </c:pt>
                <c:pt idx="1">
                  <c:v>монтажник</c:v>
                </c:pt>
                <c:pt idx="2">
                  <c:v>завод жби</c:v>
                </c:pt>
                <c:pt idx="3">
                  <c:v>завод МК</c:v>
                </c:pt>
                <c:pt idx="4">
                  <c:v>логистика</c:v>
                </c:pt>
                <c:pt idx="5">
                  <c:v>металлургия</c:v>
                </c:pt>
                <c:pt idx="6">
                  <c:v>цемент</c:v>
                </c:pt>
              </c:strCache>
            </c:strRef>
          </c:cat>
          <c:val>
            <c:numRef>
              <c:f>Лист1!$B$5:$H$5</c:f>
              <c:numCache>
                <c:formatCode>0%</c:formatCode>
                <c:ptCount val="7"/>
                <c:pt idx="0">
                  <c:v>6.5420560747663559E-2</c:v>
                </c:pt>
                <c:pt idx="1">
                  <c:v>0.1862386563727482</c:v>
                </c:pt>
                <c:pt idx="2">
                  <c:v>0</c:v>
                </c:pt>
                <c:pt idx="3">
                  <c:v>0.29628877150209937</c:v>
                </c:pt>
                <c:pt idx="4">
                  <c:v>4.232696735744277E-2</c:v>
                </c:pt>
                <c:pt idx="5">
                  <c:v>0.40972504402004606</c:v>
                </c:pt>
                <c:pt idx="6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Распределение</a:t>
            </a:r>
            <a:r>
              <a:rPr lang="ru-RU" sz="1200" baseline="0"/>
              <a:t> добавленной стоимости МК каркас</a:t>
            </a:r>
            <a:endParaRPr lang="ru-RU" sz="12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9"/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Лист1!$B$1:$H$1</c:f>
              <c:strCache>
                <c:ptCount val="7"/>
                <c:pt idx="0">
                  <c:v>проект</c:v>
                </c:pt>
                <c:pt idx="1">
                  <c:v>монтажник</c:v>
                </c:pt>
                <c:pt idx="2">
                  <c:v>завод жби</c:v>
                </c:pt>
                <c:pt idx="3">
                  <c:v>завод МК</c:v>
                </c:pt>
                <c:pt idx="4">
                  <c:v>логистика</c:v>
                </c:pt>
                <c:pt idx="5">
                  <c:v>металлургия</c:v>
                </c:pt>
                <c:pt idx="6">
                  <c:v>цемент</c:v>
                </c:pt>
              </c:strCache>
            </c:strRef>
          </c:cat>
          <c:val>
            <c:numRef>
              <c:f>Лист1!$B$5:$H$5</c:f>
              <c:numCache>
                <c:formatCode>0%</c:formatCode>
                <c:ptCount val="7"/>
                <c:pt idx="0">
                  <c:v>6.5420560747663559E-2</c:v>
                </c:pt>
                <c:pt idx="1">
                  <c:v>0.1862386563727482</c:v>
                </c:pt>
                <c:pt idx="2">
                  <c:v>0</c:v>
                </c:pt>
                <c:pt idx="3">
                  <c:v>0.29628877150209937</c:v>
                </c:pt>
                <c:pt idx="4">
                  <c:v>4.232696735744277E-2</c:v>
                </c:pt>
                <c:pt idx="5">
                  <c:v>0.40972504402004606</c:v>
                </c:pt>
                <c:pt idx="6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B6A46-16F1-4DF2-9782-42A50D9F24D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E753-5757-48DD-BC2F-5FEF11E87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этот можно для вступления, где про 22 век будет речь идти….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E753-5757-48DD-BC2F-5FEF11E874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2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э</a:t>
            </a:r>
          </a:p>
          <a:p>
            <a:r>
              <a:rPr lang="ru-RU" dirty="0" smtClean="0"/>
              <a:t>Тот можно в начале, когда</a:t>
            </a:r>
            <a:r>
              <a:rPr lang="ru-RU" baseline="0" dirty="0" smtClean="0"/>
              <a:t> речь будет идти о конструкциях, которые у </a:t>
            </a:r>
            <a:r>
              <a:rPr lang="ru-RU" baseline="0" dirty="0" err="1" smtClean="0"/>
              <a:t>ЕвроАнгара</a:t>
            </a:r>
            <a:r>
              <a:rPr lang="ru-RU" baseline="0" dirty="0" smtClean="0"/>
              <a:t> получаются легче…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E753-5757-48DD-BC2F-5FEF11E874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9751-4D53-498F-9D2E-19E421FBC84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876-B69E-4556-B533-7BB7F4B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6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0800000">
            <a:off x="8028384" y="-2"/>
            <a:ext cx="1141420" cy="5143502"/>
          </a:xfrm>
          <a:prstGeom prst="rtTriangle">
            <a:avLst/>
          </a:prstGeom>
          <a:gradFill flip="none" rotWithShape="1">
            <a:gsLst>
              <a:gs pos="23000">
                <a:srgbClr val="000000">
                  <a:lumMod val="0"/>
                </a:srgbClr>
              </a:gs>
              <a:gs pos="96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1059707"/>
              </p:ext>
            </p:extLst>
          </p:nvPr>
        </p:nvGraphicFramePr>
        <p:xfrm>
          <a:off x="8316416" y="147229"/>
          <a:ext cx="671728" cy="5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47229"/>
                        <a:ext cx="671728" cy="563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24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FF82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3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Текст заголовка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6200000">
            <a:off x="6564451" y="2563950"/>
            <a:ext cx="4180073" cy="979025"/>
          </a:xfrm>
          <a:prstGeom prst="rect">
            <a:avLst/>
          </a:prstGeom>
          <a:gradFill>
            <a:gsLst>
              <a:gs pos="0">
                <a:srgbClr val="000000">
                  <a:lumMod val="0"/>
                </a:srgbClr>
              </a:gs>
              <a:gs pos="94000">
                <a:schemeClr val="bg1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64975" y="3"/>
            <a:ext cx="979025" cy="979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0545105"/>
              </p:ext>
            </p:extLst>
          </p:nvPr>
        </p:nvGraphicFramePr>
        <p:xfrm>
          <a:off x="8316416" y="147229"/>
          <a:ext cx="671728" cy="5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47229"/>
                        <a:ext cx="671728" cy="563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27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Текст заголовка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93047130"/>
              </p:ext>
            </p:extLst>
          </p:nvPr>
        </p:nvGraphicFramePr>
        <p:xfrm>
          <a:off x="8316416" y="147229"/>
          <a:ext cx="671728" cy="5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47229"/>
                        <a:ext cx="671728" cy="563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8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0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40" y="242832"/>
            <a:ext cx="1285276" cy="73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50" y="1014459"/>
            <a:ext cx="1356794" cy="3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FF82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Текст заголовка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0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7712050" y="242832"/>
            <a:ext cx="1356794" cy="1118717"/>
            <a:chOff x="7713389" y="242832"/>
            <a:chExt cx="1357030" cy="1118717"/>
          </a:xfrm>
          <a:effectLst>
            <a:reflection blurRad="25400" stA="56000" endPos="78000" dir="5400000" sy="-100000" algn="bl" rotWithShape="0"/>
          </a:effectLst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182" y="242832"/>
              <a:ext cx="1285499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389" y="1014458"/>
              <a:ext cx="1357030" cy="34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Текст заголовка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7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7468667" y="0"/>
            <a:ext cx="1675335" cy="5020954"/>
            <a:chOff x="7468666" y="0"/>
            <a:chExt cx="1675335" cy="5020954"/>
          </a:xfrm>
        </p:grpSpPr>
        <p:sp>
          <p:nvSpPr>
            <p:cNvPr id="16" name="Прямоугольный треугольник 15"/>
            <p:cNvSpPr/>
            <p:nvPr userDrawn="1"/>
          </p:nvSpPr>
          <p:spPr>
            <a:xfrm rot="5400000" flipV="1">
              <a:off x="6445329" y="2322282"/>
              <a:ext cx="3722011" cy="1675333"/>
            </a:xfrm>
            <a:prstGeom prst="rtTriangl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0"/>
                    <a:lumOff val="100000"/>
                    <a:alpha val="1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ый треугольник 3"/>
            <p:cNvSpPr/>
            <p:nvPr userDrawn="1"/>
          </p:nvSpPr>
          <p:spPr>
            <a:xfrm rot="16200000">
              <a:off x="7078170" y="390496"/>
              <a:ext cx="1298941" cy="517949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7986615" y="0"/>
              <a:ext cx="1157386" cy="129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 userDrawn="1"/>
          </p:nvGrpSpPr>
          <p:grpSpPr>
            <a:xfrm>
              <a:off x="7712050" y="242832"/>
              <a:ext cx="1356794" cy="1118716"/>
              <a:chOff x="7712050" y="242832"/>
              <a:chExt cx="1356794" cy="1118716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0839" y="242832"/>
                <a:ext cx="1285276" cy="736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2050" y="1014457"/>
                <a:ext cx="1356794" cy="34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228371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Контакты</a:t>
            </a:r>
          </a:p>
          <a:p>
            <a:r>
              <a:rPr lang="ru-RU" dirty="0" smtClean="0"/>
              <a:t>Имя Фамилия</a:t>
            </a:r>
          </a:p>
          <a:p>
            <a:r>
              <a:rPr lang="ru-RU" dirty="0" smtClean="0"/>
              <a:t>ЕвроАнгар</a:t>
            </a:r>
            <a:br>
              <a:rPr lang="ru-RU" dirty="0" smtClean="0"/>
            </a:br>
            <a:r>
              <a:rPr lang="ru-RU" dirty="0" smtClean="0"/>
              <a:t>Группа Компаний</a:t>
            </a:r>
          </a:p>
          <a:p>
            <a:r>
              <a:rPr lang="ru-RU" dirty="0" err="1" smtClean="0"/>
              <a:t>г.Обнинск</a:t>
            </a:r>
            <a:r>
              <a:rPr lang="ru-RU" dirty="0" smtClean="0"/>
              <a:t> Пр-т Ленина 127</a:t>
            </a:r>
          </a:p>
          <a:p>
            <a:r>
              <a:rPr lang="ru-RU" dirty="0" err="1" smtClean="0"/>
              <a:t>Tel</a:t>
            </a:r>
            <a:r>
              <a:rPr lang="ru-RU" dirty="0" smtClean="0"/>
              <a:t>: +495- 662 9437</a:t>
            </a:r>
          </a:p>
          <a:p>
            <a:r>
              <a:rPr lang="ru-RU" dirty="0" smtClean="0"/>
              <a:t>имя.фамилия@euroangar.ru</a:t>
            </a:r>
            <a:br>
              <a:rPr lang="ru-RU" dirty="0" smtClean="0"/>
            </a:br>
            <a:r>
              <a:rPr lang="ru-RU" dirty="0" smtClean="0"/>
              <a:t>www.euroangar.ru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Текст заголовка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28371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b="1" dirty="0" smtClean="0">
                <a:solidFill>
                  <a:srgbClr val="FF8200"/>
                </a:solidFill>
              </a:rPr>
              <a:t>Контакты</a:t>
            </a:r>
            <a:endParaRPr lang="en-US" b="1" dirty="0" smtClean="0">
              <a:solidFill>
                <a:srgbClr val="FF8200"/>
              </a:solidFill>
            </a:endParaRPr>
          </a:p>
          <a:p>
            <a:r>
              <a:rPr lang="ru-RU" dirty="0" smtClean="0">
                <a:solidFill>
                  <a:srgbClr val="FF8200"/>
                </a:solidFill>
              </a:rPr>
              <a:t>Имя Фамилия</a:t>
            </a:r>
            <a:endParaRPr lang="en-US" dirty="0" smtClean="0">
              <a:solidFill>
                <a:srgbClr val="FF8200"/>
              </a:solidFill>
            </a:endParaRPr>
          </a:p>
          <a:p>
            <a:r>
              <a:rPr lang="ru-RU" dirty="0" smtClean="0">
                <a:solidFill>
                  <a:srgbClr val="FF8200"/>
                </a:solidFill>
              </a:rPr>
              <a:t>ЕвроАнгар</a:t>
            </a:r>
            <a:r>
              <a:rPr lang="en-US" dirty="0" smtClean="0">
                <a:solidFill>
                  <a:srgbClr val="FF8200"/>
                </a:solidFill>
              </a:rPr>
              <a:t/>
            </a:r>
            <a:br>
              <a:rPr lang="en-US" dirty="0" smtClean="0">
                <a:solidFill>
                  <a:srgbClr val="FF8200"/>
                </a:solidFill>
              </a:rPr>
            </a:br>
            <a:r>
              <a:rPr lang="ru-RU" dirty="0" smtClean="0">
                <a:solidFill>
                  <a:srgbClr val="FF8200"/>
                </a:solidFill>
              </a:rPr>
              <a:t>Группа Компаний</a:t>
            </a:r>
            <a:endParaRPr lang="en-US" dirty="0" smtClean="0">
              <a:solidFill>
                <a:srgbClr val="FF8200"/>
              </a:solidFill>
            </a:endParaRPr>
          </a:p>
          <a:p>
            <a:r>
              <a:rPr lang="ru-RU" dirty="0" err="1" smtClean="0">
                <a:solidFill>
                  <a:srgbClr val="FF8200"/>
                </a:solidFill>
              </a:rPr>
              <a:t>г.Обнинск</a:t>
            </a:r>
            <a:r>
              <a:rPr lang="ru-RU" dirty="0" smtClean="0">
                <a:solidFill>
                  <a:srgbClr val="FF8200"/>
                </a:solidFill>
              </a:rPr>
              <a:t> Пр-т Ленина 127</a:t>
            </a:r>
            <a:endParaRPr lang="en-US" dirty="0" smtClean="0">
              <a:solidFill>
                <a:srgbClr val="FF8200"/>
              </a:solidFill>
            </a:endParaRPr>
          </a:p>
          <a:p>
            <a:r>
              <a:rPr lang="en-US" dirty="0" smtClean="0">
                <a:solidFill>
                  <a:srgbClr val="FF8200"/>
                </a:solidFill>
              </a:rPr>
              <a:t>Tel: +4</a:t>
            </a:r>
            <a:r>
              <a:rPr lang="ru-RU" dirty="0" smtClean="0">
                <a:solidFill>
                  <a:srgbClr val="FF8200"/>
                </a:solidFill>
              </a:rPr>
              <a:t>95</a:t>
            </a:r>
            <a:r>
              <a:rPr lang="en-US" dirty="0" smtClean="0">
                <a:solidFill>
                  <a:srgbClr val="FF8200"/>
                </a:solidFill>
              </a:rPr>
              <a:t>- </a:t>
            </a:r>
            <a:r>
              <a:rPr lang="ru-RU" dirty="0" smtClean="0">
                <a:solidFill>
                  <a:srgbClr val="FF8200"/>
                </a:solidFill>
              </a:rPr>
              <a:t>662</a:t>
            </a:r>
            <a:r>
              <a:rPr lang="en-US" dirty="0" smtClean="0">
                <a:solidFill>
                  <a:srgbClr val="FF8200"/>
                </a:solidFill>
              </a:rPr>
              <a:t> </a:t>
            </a:r>
            <a:r>
              <a:rPr lang="ru-RU" dirty="0" smtClean="0">
                <a:solidFill>
                  <a:srgbClr val="FF8200"/>
                </a:solidFill>
              </a:rPr>
              <a:t>9437</a:t>
            </a:r>
            <a:endParaRPr lang="en-US" dirty="0" smtClean="0">
              <a:solidFill>
                <a:srgbClr val="FF8200"/>
              </a:solidFill>
            </a:endParaRPr>
          </a:p>
          <a:p>
            <a:r>
              <a:rPr lang="ru-RU" dirty="0" smtClean="0">
                <a:solidFill>
                  <a:srgbClr val="FF8200"/>
                </a:solidFill>
              </a:rPr>
              <a:t>имя</a:t>
            </a:r>
            <a:r>
              <a:rPr lang="en-US" dirty="0" smtClean="0">
                <a:solidFill>
                  <a:srgbClr val="FF8200"/>
                </a:solidFill>
              </a:rPr>
              <a:t>.</a:t>
            </a:r>
            <a:r>
              <a:rPr lang="ru-RU" dirty="0" smtClean="0">
                <a:solidFill>
                  <a:srgbClr val="FF8200"/>
                </a:solidFill>
              </a:rPr>
              <a:t>фамилия</a:t>
            </a:r>
            <a:r>
              <a:rPr lang="en-US" dirty="0" smtClean="0">
                <a:solidFill>
                  <a:srgbClr val="FF8200"/>
                </a:solidFill>
              </a:rPr>
              <a:t>@euroangar.ru</a:t>
            </a:r>
            <a:br>
              <a:rPr lang="en-US" dirty="0" smtClean="0">
                <a:solidFill>
                  <a:srgbClr val="FF8200"/>
                </a:solidFill>
              </a:rPr>
            </a:br>
            <a:r>
              <a:rPr lang="en-US" dirty="0" smtClean="0">
                <a:solidFill>
                  <a:srgbClr val="FF8200"/>
                </a:solidFill>
              </a:rPr>
              <a:t>www.euroangar.ru  </a:t>
            </a:r>
            <a:r>
              <a:rPr lang="ru-RU" dirty="0" smtClean="0">
                <a:solidFill>
                  <a:srgbClr val="FF8200"/>
                </a:solidFill>
              </a:rPr>
              <a:t>.</a:t>
            </a:r>
            <a:endParaRPr lang="en-US" dirty="0">
              <a:solidFill>
                <a:srgbClr val="FF8200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8200"/>
                </a:solidFill>
              </a:rPr>
              <a:t>Текст заголовка</a:t>
            </a:r>
            <a:endParaRPr lang="de-DE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01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marketing\Desktop\Маркетинг ААА 2019\Маркетинг AVM 2019\EVENT 2019\Выставки 2019\Металл Экспо 12 15 Ноября 2019\DSC0975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4056"/>
            <a:ext cx="9150214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26000" dist="5334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42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0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FF82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550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0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FF82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903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92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40" y="242832"/>
            <a:ext cx="1285276" cy="73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50" y="1014459"/>
            <a:ext cx="1356794" cy="3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055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5400000" flipV="1">
            <a:off x="6349092" y="2348592"/>
            <a:ext cx="4299942" cy="1289874"/>
          </a:xfrm>
          <a:prstGeom prst="rtTriangl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6200000">
            <a:off x="7591484" y="262646"/>
            <a:ext cx="843557" cy="31827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172399" y="3"/>
            <a:ext cx="971601" cy="843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84375146"/>
              </p:ext>
            </p:extLst>
          </p:nvPr>
        </p:nvGraphicFramePr>
        <p:xfrm>
          <a:off x="8172450" y="147638"/>
          <a:ext cx="815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147638"/>
                        <a:ext cx="8159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58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"/>
            <a:ext cx="7884369" cy="771547"/>
          </a:xfrm>
          <a:prstGeom prst="rect">
            <a:avLst/>
          </a:prstGeom>
          <a:gradFill>
            <a:gsLst>
              <a:gs pos="0">
                <a:srgbClr val="000000">
                  <a:lumMod val="0"/>
                </a:srgbClr>
              </a:gs>
              <a:gs pos="100000">
                <a:srgbClr val="FF8200"/>
              </a:gs>
            </a:gsLst>
            <a:lin ang="10800000" scaled="1"/>
          </a:gradFill>
          <a:ln>
            <a:noFill/>
          </a:ln>
          <a:effectLst>
            <a:outerShdw blurRad="50800" dist="50800" dir="5400000" algn="ctr" rotWithShape="0">
              <a:srgbClr val="FF82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884369" y="3"/>
            <a:ext cx="1259632" cy="771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04270759"/>
              </p:ext>
            </p:extLst>
          </p:nvPr>
        </p:nvGraphicFramePr>
        <p:xfrm>
          <a:off x="8244408" y="51470"/>
          <a:ext cx="815744" cy="68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1470"/>
                        <a:ext cx="815744" cy="684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21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01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rot="16200000">
            <a:off x="6746278" y="2397729"/>
            <a:ext cx="3816422" cy="979025"/>
          </a:xfrm>
          <a:prstGeom prst="rect">
            <a:avLst/>
          </a:prstGeom>
          <a:gradFill>
            <a:gsLst>
              <a:gs pos="0">
                <a:srgbClr val="000000">
                  <a:lumMod val="0"/>
                </a:srgbClr>
              </a:gs>
              <a:gs pos="100000">
                <a:srgbClr val="FF8200"/>
              </a:gs>
            </a:gsLst>
            <a:lin ang="10800000" scaled="1"/>
          </a:gradFill>
          <a:ln>
            <a:noFill/>
          </a:ln>
          <a:effectLst>
            <a:outerShdw blurRad="50800" dist="50800" dir="5400000" algn="ctr" rotWithShape="0">
              <a:srgbClr val="FF82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164975" y="3"/>
            <a:ext cx="979025" cy="979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2" y="2268228"/>
            <a:ext cx="4092575" cy="1820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Название разделов</a:t>
            </a:r>
          </a:p>
          <a:p>
            <a:pPr lvl="0"/>
            <a:endParaRPr lang="ru-RU" noProof="0" dirty="0" smtClean="0"/>
          </a:p>
          <a:p>
            <a:pPr lvl="0"/>
            <a:r>
              <a:rPr lang="ru-RU" noProof="0" dirty="0" smtClean="0"/>
              <a:t>Раздел 1</a:t>
            </a:r>
          </a:p>
          <a:p>
            <a:pPr lvl="0"/>
            <a:r>
              <a:rPr lang="ru-RU" noProof="0" dirty="0" smtClean="0"/>
              <a:t>Раздел 2</a:t>
            </a:r>
          </a:p>
          <a:p>
            <a:pPr lvl="0"/>
            <a:r>
              <a:rPr lang="ru-RU" noProof="0" dirty="0" smtClean="0"/>
              <a:t>Раздел 3</a:t>
            </a:r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60000" y="283503"/>
            <a:ext cx="8301400" cy="750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Текст заголовка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33585963"/>
              </p:ext>
            </p:extLst>
          </p:nvPr>
        </p:nvGraphicFramePr>
        <p:xfrm>
          <a:off x="8316416" y="147229"/>
          <a:ext cx="671728" cy="5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orelDRAW" r:id="rId3" imgW="5683200" imgH="4771437" progId="CorelDraw.Graphic.21">
                  <p:embed/>
                </p:oleObj>
              </mc:Choice>
              <mc:Fallback>
                <p:oleObj name="CorelDRAW" r:id="rId3" imgW="5683200" imgH="4771437" progId="CorelDraw.Graphic.2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47229"/>
                        <a:ext cx="671728" cy="563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04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9751-4D53-498F-9D2E-19E421FBC84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Металл Экспо 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3876-B69E-4556-B533-7BB7F4B5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2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2" r:id="rId7"/>
    <p:sldLayoutId id="2147483669" r:id="rId8"/>
    <p:sldLayoutId id="2147483670" r:id="rId9"/>
    <p:sldLayoutId id="2147483671" r:id="rId10"/>
    <p:sldLayoutId id="2147483655" r:id="rId11"/>
    <p:sldLayoutId id="2147483656" r:id="rId12"/>
    <p:sldLayoutId id="2147483657" r:id="rId13"/>
    <p:sldLayoutId id="2147483673" r:id="rId14"/>
    <p:sldLayoutId id="2147483658" r:id="rId15"/>
    <p:sldLayoutId id="2147483659" r:id="rId16"/>
    <p:sldLayoutId id="2147483660" r:id="rId17"/>
    <p:sldLayoutId id="214748366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436096" y="3579862"/>
            <a:ext cx="2817314" cy="1152128"/>
          </a:xfrm>
        </p:spPr>
        <p:txBody>
          <a:bodyPr/>
          <a:lstStyle/>
          <a:p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Виталий Корезин</a:t>
            </a:r>
            <a:endParaRPr lang="ru-RU" sz="2400" dirty="0">
              <a:solidFill>
                <a:srgbClr val="EF6B01"/>
              </a:solidFill>
              <a:latin typeface="a_AvanteTitlerCpsUpC" panose="020B0302020202020204" pitchFamily="34" charset="-52"/>
            </a:endParaRPr>
          </a:p>
          <a:p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05 февраля</a:t>
            </a:r>
            <a:r>
              <a:rPr lang="en-US" sz="2400" dirty="0" smtClean="0">
                <a:solidFill>
                  <a:srgbClr val="EF6B01"/>
                </a:solidFill>
              </a:rPr>
              <a:t> </a:t>
            </a:r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2020</a:t>
            </a:r>
          </a:p>
          <a:p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Сочи</a:t>
            </a:r>
            <a:endParaRPr lang="en-US" sz="2400" dirty="0">
              <a:solidFill>
                <a:srgbClr val="EF6B01"/>
              </a:solidFill>
            </a:endParaRPr>
          </a:p>
          <a:p>
            <a:endParaRPr lang="ru-RU" sz="2400" dirty="0">
              <a:solidFill>
                <a:srgbClr val="EF6B01"/>
              </a:solidFill>
              <a:latin typeface="a_AvanteTitlerCpsUpC" panose="020B0302020202020204" pitchFamily="34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7544" y="1995686"/>
            <a:ext cx="6192688" cy="12961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Консолидация рынка </a:t>
            </a:r>
            <a:r>
              <a:rPr lang="ru-RU" sz="2400" dirty="0" err="1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металлостроительства</a:t>
            </a:r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. Миф или существующая необходимость</a:t>
            </a:r>
            <a:r>
              <a:rPr lang="ru-RU" sz="24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?</a:t>
            </a:r>
            <a:endParaRPr lang="ru-RU" sz="2400" dirty="0">
              <a:solidFill>
                <a:srgbClr val="EF6B01"/>
              </a:solidFill>
              <a:latin typeface="a_AvanteTitlerCpsUpC" panose="020B03020202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4852"/>
            <a:ext cx="1809202" cy="1142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4852"/>
            <a:ext cx="5055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III Международная Конференция для заводов металлоконструкций, проектировщиков и 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37433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26000" dist="5334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52285"/>
              </p:ext>
            </p:extLst>
          </p:nvPr>
        </p:nvGraphicFramePr>
        <p:xfrm>
          <a:off x="179512" y="242832"/>
          <a:ext cx="7394768" cy="394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1809202" cy="1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5400000" flipV="1">
            <a:off x="6445330" y="2322283"/>
            <a:ext cx="3722011" cy="1675333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6200000">
            <a:off x="7078171" y="390498"/>
            <a:ext cx="1298941" cy="517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986615" y="2"/>
            <a:ext cx="1157386" cy="1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701235" y="242832"/>
            <a:ext cx="1346850" cy="1127143"/>
            <a:chOff x="7701235" y="159710"/>
            <a:chExt cx="1346850" cy="1127143"/>
          </a:xfrm>
        </p:grpSpPr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39" y="159710"/>
              <a:ext cx="1285276" cy="7361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26000" dist="5334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35" y="930423"/>
              <a:ext cx="1346850" cy="356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Заголовок 6"/>
          <p:cNvSpPr txBox="1">
            <a:spLocks/>
          </p:cNvSpPr>
          <p:nvPr/>
        </p:nvSpPr>
        <p:spPr>
          <a:xfrm>
            <a:off x="827584" y="2139703"/>
            <a:ext cx="707313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dirty="0">
              <a:solidFill>
                <a:srgbClr val="EF6B01"/>
              </a:solidFill>
              <a:latin typeface="a_AvanteTitlerCpsUpC" panose="020B0302020202020204" pitchFamily="34" charset="-52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340488"/>
              </p:ext>
            </p:extLst>
          </p:nvPr>
        </p:nvGraphicFramePr>
        <p:xfrm>
          <a:off x="323528" y="123478"/>
          <a:ext cx="7213456" cy="421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1809202" cy="1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55576" y="411510"/>
            <a:ext cx="6876294" cy="4032448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Влияющие агенты ЖБ/МК: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Проектировщик 7% против 7%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Монтажник 34% против 19%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Металлургия 6% против 41%</a:t>
            </a:r>
          </a:p>
          <a:p>
            <a:pPr marL="342900" indent="-342900" algn="ctr"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Этап включения / Авторитет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1-2 Проектировщик 55-35 %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2-1 Монтажник 35-55 %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 Остальной рынок 10%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1809202" cy="1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60002" y="411510"/>
            <a:ext cx="6876294" cy="40324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будет сделано в ближайшее время: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Создание Ассоциации Конструкторов Металла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1-ая конференция Конструкторов металла приуроченная к выставке Металлоконструкции 2020.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1"/>
                </a:solidFill>
              </a:rPr>
              <a:t>Выработка календаря активностей Ассоциации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9862"/>
            <a:ext cx="1809202" cy="1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339752" y="2067694"/>
            <a:ext cx="3456384" cy="12961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EF6B01"/>
                </a:solidFill>
                <a:latin typeface="a_AvanteTitlerCpsUpC" panose="020B0302020202020204" pitchFamily="34" charset="-52"/>
              </a:rPr>
              <a:t>Спасибо за внимание!</a:t>
            </a:r>
            <a:endParaRPr lang="ru-RU" sz="4000" dirty="0">
              <a:solidFill>
                <a:srgbClr val="EF6B01"/>
              </a:solidFill>
              <a:latin typeface="a_AvanteTitlerCpsUpC" panose="020B0302020202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4852"/>
            <a:ext cx="1809202" cy="1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139</Words>
  <Application>Microsoft Office PowerPoint</Application>
  <PresentationFormat>Экран (16:9)</PresentationFormat>
  <Paragraphs>27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CorelDRAW</vt:lpstr>
      <vt:lpstr>Консолидация рынка металлостроительства. Миф или существующая необходимость?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Мушкин Андрей Владимирович</dc:creator>
  <cp:lastModifiedBy>Корезин Виталий Александрович</cp:lastModifiedBy>
  <cp:revision>43</cp:revision>
  <dcterms:created xsi:type="dcterms:W3CDTF">2019-09-05T11:08:05Z</dcterms:created>
  <dcterms:modified xsi:type="dcterms:W3CDTF">2020-02-25T17:52:24Z</dcterms:modified>
</cp:coreProperties>
</file>