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2" r:id="rId2"/>
    <p:sldId id="289" r:id="rId3"/>
    <p:sldId id="290" r:id="rId4"/>
    <p:sldId id="319" r:id="rId5"/>
    <p:sldId id="320" r:id="rId6"/>
    <p:sldId id="303" r:id="rId7"/>
    <p:sldId id="332" r:id="rId8"/>
    <p:sldId id="304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3" r:id="rId19"/>
    <p:sldId id="309" r:id="rId20"/>
    <p:sldId id="330" r:id="rId21"/>
    <p:sldId id="33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8" userDrawn="1">
          <p15:clr>
            <a:srgbClr val="A4A3A4"/>
          </p15:clr>
        </p15:guide>
        <p15:guide id="2" pos="5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3466" autoAdjust="0"/>
  </p:normalViewPr>
  <p:slideViewPr>
    <p:cSldViewPr snapToGrid="0">
      <p:cViewPr>
        <p:scale>
          <a:sx n="68" d="100"/>
          <a:sy n="68" d="100"/>
        </p:scale>
        <p:origin x="-492" y="224"/>
      </p:cViewPr>
      <p:guideLst>
        <p:guide orient="horz" pos="368"/>
        <p:guide pos="5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Отношение стоимости и значимости для покупателя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Стоимости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Благоустройство</c:v>
                </c:pt>
                <c:pt idx="1">
                  <c:v>Отделка МОП</c:v>
                </c:pt>
                <c:pt idx="2">
                  <c:v>Инженерные системы</c:v>
                </c:pt>
                <c:pt idx="3">
                  <c:v>Остекление</c:v>
                </c:pt>
                <c:pt idx="4">
                  <c:v>Фасады</c:v>
                </c:pt>
                <c:pt idx="5">
                  <c:v>Каркас</c:v>
                </c:pt>
                <c:pt idx="6">
                  <c:v>Нулевой цикл</c:v>
                </c:pt>
                <c:pt idx="7">
                  <c:v>ПСД+Изыскания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</c:v>
                </c:pt>
                <c:pt idx="1">
                  <c:v>6</c:v>
                </c:pt>
                <c:pt idx="2">
                  <c:v>25</c:v>
                </c:pt>
                <c:pt idx="3">
                  <c:v>4</c:v>
                </c:pt>
                <c:pt idx="4">
                  <c:v>10</c:v>
                </c:pt>
                <c:pt idx="5">
                  <c:v>25</c:v>
                </c:pt>
                <c:pt idx="6">
                  <c:v>18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Значимость для покупателя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Благоустройство</c:v>
                </c:pt>
                <c:pt idx="1">
                  <c:v>Отделка МОП</c:v>
                </c:pt>
                <c:pt idx="2">
                  <c:v>Инженерные системы</c:v>
                </c:pt>
                <c:pt idx="3">
                  <c:v>Остекление</c:v>
                </c:pt>
                <c:pt idx="4">
                  <c:v>Фасады</c:v>
                </c:pt>
                <c:pt idx="5">
                  <c:v>Каркас</c:v>
                </c:pt>
                <c:pt idx="6">
                  <c:v>Нулевой цикл</c:v>
                </c:pt>
                <c:pt idx="7">
                  <c:v>ПСД+Изыскания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10</c:v>
                </c:pt>
                <c:pt idx="3">
                  <c:v>10</c:v>
                </c:pt>
                <c:pt idx="4">
                  <c:v>30</c:v>
                </c:pt>
                <c:pt idx="5">
                  <c:v>5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5116672"/>
        <c:axId val="185224000"/>
      </c:barChart>
      <c:catAx>
        <c:axId val="185116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224000"/>
        <c:crosses val="autoZero"/>
        <c:auto val="1"/>
        <c:lblAlgn val="ctr"/>
        <c:lblOffset val="100"/>
        <c:noMultiLvlLbl val="0"/>
      </c:catAx>
      <c:valAx>
        <c:axId val="185224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11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3CBC3-0D8A-419E-A885-74A04809955D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6CA04-0691-4422-BDEF-898474FA9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641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4C705-32B7-42D5-84E6-5A5B133A8782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130D7-9F70-44B8-8707-200EC3094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782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130D7-9F70-44B8-8707-200EC30940C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18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379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344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0C45-DA4F-4767-B5D7-1824F8475404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D852-46AB-44C4-9EA4-3B83AF26E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21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0C45-DA4F-4767-B5D7-1824F8475404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D852-46AB-44C4-9EA4-3B83AF26E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72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0C45-DA4F-4767-B5D7-1824F8475404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D852-46AB-44C4-9EA4-3B83AF26E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71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1" y="1417642"/>
            <a:ext cx="10972858" cy="47672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97153" indent="-327647">
              <a:buClr>
                <a:srgbClr val="0696D7"/>
              </a:buClr>
              <a:buSzPct val="100000"/>
              <a:buFont typeface="Wingdings" charset="2"/>
              <a:buChar char="§"/>
              <a:defRPr sz="2886" b="0">
                <a:solidFill>
                  <a:schemeClr val="tx1"/>
                </a:solidFill>
                <a:latin typeface="Arial"/>
                <a:cs typeface="Arial"/>
              </a:defRPr>
            </a:lvl1pPr>
            <a:lvl2pPr marL="860500" indent="-297861">
              <a:buClr>
                <a:srgbClr val="0696D7"/>
              </a:buClr>
              <a:buSzPct val="100000"/>
              <a:buFont typeface="Wingdings" charset="2"/>
              <a:buChar char="§"/>
              <a:defRPr sz="2373" b="0">
                <a:solidFill>
                  <a:schemeClr val="tx1"/>
                </a:solidFill>
                <a:latin typeface="Arial"/>
                <a:cs typeface="Arial"/>
              </a:defRPr>
            </a:lvl2pPr>
            <a:lvl3pPr marL="1323843" indent="-268075">
              <a:buClr>
                <a:srgbClr val="0696D7"/>
              </a:buClr>
              <a:buSzPct val="100000"/>
              <a:buFont typeface="Wingdings" charset="2"/>
              <a:buChar char="§"/>
              <a:defRPr sz="2052" b="0">
                <a:solidFill>
                  <a:schemeClr val="tx1"/>
                </a:solidFill>
                <a:latin typeface="Arial"/>
                <a:cs typeface="Arial"/>
              </a:defRPr>
            </a:lvl3pPr>
            <a:lvl4pPr marL="1853381" indent="-238288">
              <a:buClr>
                <a:srgbClr val="0696D7"/>
              </a:buClr>
              <a:buSzPct val="100000"/>
              <a:buFont typeface="Wingdings" charset="2"/>
              <a:buChar char="§"/>
              <a:defRPr sz="1732" b="0">
                <a:solidFill>
                  <a:schemeClr val="tx1"/>
                </a:solidFill>
                <a:latin typeface="Arial"/>
                <a:cs typeface="Arial"/>
              </a:defRPr>
            </a:lvl4pPr>
            <a:lvl5pPr marL="2382918" indent="-208503">
              <a:buClr>
                <a:srgbClr val="0696D7"/>
              </a:buClr>
              <a:buSzPct val="100000"/>
              <a:buFont typeface="Wingdings" charset="2"/>
              <a:buChar char="§"/>
              <a:defRPr sz="1539" b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2" y="274640"/>
            <a:ext cx="10972800" cy="1143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2886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3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0C45-DA4F-4767-B5D7-1824F8475404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D852-46AB-44C4-9EA4-3B83AF26E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0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0C45-DA4F-4767-B5D7-1824F8475404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D852-46AB-44C4-9EA4-3B83AF26E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72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0C45-DA4F-4767-B5D7-1824F8475404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D852-46AB-44C4-9EA4-3B83AF26E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65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0C45-DA4F-4767-B5D7-1824F8475404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D852-46AB-44C4-9EA4-3B83AF26E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52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0C45-DA4F-4767-B5D7-1824F8475404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D852-46AB-44C4-9EA4-3B83AF26E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0C45-DA4F-4767-B5D7-1824F8475404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D852-46AB-44C4-9EA4-3B83AF26E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87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0C45-DA4F-4767-B5D7-1824F8475404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D852-46AB-44C4-9EA4-3B83AF26E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3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0C45-DA4F-4767-B5D7-1824F8475404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2D852-46AB-44C4-9EA4-3B83AF26E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69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7000" r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10C45-DA4F-4767-B5D7-1824F8475404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2D852-46AB-44C4-9EA4-3B83AF26E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5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29.jpeg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p=2&amp;text=%D0%BF%D1%80%D0%BE%D1%84%D0%B8%D1%82&amp;pos=75&amp;rpt=simage&amp;img_url=https://is5-ssl.mzstatic.com/image/thumb/Purple125/v4/34/4e/1f/344e1f75-5d01-00be-4f18-32d78ac0a66f/source/512x512bb.jpg&amp;from=tabba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91" y="560832"/>
            <a:ext cx="2476500" cy="3048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33450" y="865632"/>
            <a:ext cx="9671488" cy="393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II Международная Конференция для заводов металлоконструкций, проектировщиков и </a:t>
            </a:r>
            <a:r>
              <a:rPr lang="ru-RU" sz="3200" dirty="0" smtClean="0"/>
              <a:t>подрядчиков</a:t>
            </a:r>
            <a:endParaRPr lang="en-US" sz="3200" dirty="0" smtClean="0"/>
          </a:p>
          <a:p>
            <a:pPr algn="ctr"/>
            <a:endParaRPr lang="en-US" sz="3200" dirty="0">
              <a:solidFill>
                <a:srgbClr val="00B0F0"/>
              </a:solidFill>
              <a:latin typeface="Vida 33 Pro" panose="02000803000000020004" pitchFamily="50" charset="0"/>
            </a:endParaRPr>
          </a:p>
          <a:p>
            <a:pPr algn="ctr"/>
            <a:r>
              <a:rPr lang="ru-RU" sz="3200" dirty="0" smtClean="0">
                <a:solidFill>
                  <a:srgbClr val="00B0F0"/>
                </a:solidFill>
                <a:latin typeface="Vida 33 Pro" panose="02000803000000020004" pitchFamily="50" charset="0"/>
              </a:rPr>
              <a:t>Экономика в проектировании</a:t>
            </a:r>
            <a:endParaRPr lang="ru-RU" sz="3200" dirty="0">
              <a:solidFill>
                <a:srgbClr val="00B0F0"/>
              </a:solidFill>
              <a:latin typeface="Vida 33 Pro" panose="02000803000000020004" pitchFamily="50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933450" y="4892040"/>
            <a:ext cx="3647694" cy="1179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latin typeface="Vida 33 Pro" panose="02000803000000020004" pitchFamily="50" charset="0"/>
              </a:rPr>
              <a:t>Управляющий партнёр </a:t>
            </a:r>
          </a:p>
          <a:p>
            <a:pPr marL="0" indent="0">
              <a:buNone/>
            </a:pPr>
            <a:r>
              <a:rPr lang="ru-RU" sz="1800" dirty="0" smtClean="0">
                <a:latin typeface="Vida 33 Pro" panose="02000803000000020004" pitchFamily="50" charset="0"/>
              </a:rPr>
              <a:t>ООО «ИЦ «</a:t>
            </a:r>
            <a:r>
              <a:rPr lang="ru-RU" sz="1800" dirty="0" err="1" smtClean="0">
                <a:latin typeface="Vida 33 Pro" panose="02000803000000020004" pitchFamily="50" charset="0"/>
              </a:rPr>
              <a:t>СтройЭкперт</a:t>
            </a:r>
            <a:r>
              <a:rPr lang="ru-RU" sz="1800" dirty="0" smtClean="0">
                <a:latin typeface="Vida 33 Pro" panose="02000803000000020004" pitchFamily="50" charset="0"/>
              </a:rPr>
              <a:t>»</a:t>
            </a:r>
          </a:p>
          <a:p>
            <a:pPr marL="0" indent="0">
              <a:buNone/>
            </a:pPr>
            <a:r>
              <a:rPr lang="ru-RU" sz="1800" dirty="0" smtClean="0">
                <a:latin typeface="Vida 33 Pro" panose="02000803000000020004" pitchFamily="50" charset="0"/>
              </a:rPr>
              <a:t>Попов Дмитрий Владимирович</a:t>
            </a:r>
          </a:p>
        </p:txBody>
      </p:sp>
    </p:spTree>
    <p:extLst>
      <p:ext uri="{BB962C8B-B14F-4D97-AF65-F5344CB8AC3E}">
        <p14:creationId xmlns:p14="http://schemas.microsoft.com/office/powerpoint/2010/main" val="18474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87167"/>
            <a:ext cx="9745717" cy="73845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Vida 33 Pro" panose="02000803000000020004" pitchFamily="50" charset="0"/>
              </a:rPr>
              <a:t>Решения из металла могут быть дешевле:</a:t>
            </a:r>
            <a:endParaRPr lang="ru-RU" sz="3200" dirty="0">
              <a:latin typeface="Vida 33 Pro" panose="02000803000000020004" pitchFamily="50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33297"/>
            <a:ext cx="9235698" cy="334228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регионах с неразвитым строительным рынком</a:t>
            </a:r>
          </a:p>
          <a:p>
            <a:endParaRPr lang="ru-RU" dirty="0" smtClean="0"/>
          </a:p>
          <a:p>
            <a:r>
              <a:rPr lang="ru-RU" dirty="0" smtClean="0"/>
              <a:t>Суровые климатические условия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Там где нужна быстрая сборка</a:t>
            </a:r>
          </a:p>
          <a:p>
            <a:endParaRPr lang="ru-RU" dirty="0" smtClean="0"/>
          </a:p>
          <a:p>
            <a:r>
              <a:rPr lang="ru-RU" dirty="0" smtClean="0"/>
              <a:t>В регионах с дорогой логистикой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812" y="413138"/>
            <a:ext cx="2476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9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731" y="1250732"/>
            <a:ext cx="9777248" cy="482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Vida 33 Pro" panose="02000803000000020004" pitchFamily="50" charset="0"/>
              </a:rPr>
              <a:t>Ограждающие </a:t>
            </a:r>
            <a:r>
              <a:rPr lang="ru-RU" sz="3200" dirty="0" smtClean="0">
                <a:latin typeface="Vida 33 Pro" panose="02000803000000020004" pitchFamily="50" charset="0"/>
              </a:rPr>
              <a:t>конструкции из ЛСТК (КОС)</a:t>
            </a:r>
            <a:endParaRPr lang="ru-RU" sz="3200" dirty="0">
              <a:latin typeface="Vida 33 Pro" panose="02000803000000020004" pitchFamily="50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731" y="1825625"/>
            <a:ext cx="3423834" cy="4351338"/>
          </a:xfrm>
        </p:spPr>
        <p:txBody>
          <a:bodyPr/>
          <a:lstStyle/>
          <a:p>
            <a:r>
              <a:rPr lang="ru-RU" dirty="0" smtClean="0"/>
              <a:t>Отсутствие мокрых процессов</a:t>
            </a:r>
          </a:p>
          <a:p>
            <a:r>
              <a:rPr lang="ru-RU" dirty="0" smtClean="0"/>
              <a:t>Облегчение каркаса</a:t>
            </a:r>
          </a:p>
          <a:p>
            <a:r>
              <a:rPr lang="ru-RU" dirty="0" smtClean="0"/>
              <a:t>Экономия на логистике</a:t>
            </a:r>
          </a:p>
          <a:p>
            <a:r>
              <a:rPr lang="ru-RU" dirty="0" smtClean="0"/>
              <a:t>Сокращение сроков строительства</a:t>
            </a: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364" y="1825625"/>
            <a:ext cx="5679335" cy="381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32" y="418393"/>
            <a:ext cx="2476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80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9"/>
            <a:ext cx="4959458" cy="398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79" y="1723118"/>
            <a:ext cx="4235669" cy="513488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1208689"/>
            <a:ext cx="9777248" cy="482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Vida 33 Pro" panose="02000803000000020004" pitchFamily="50" charset="0"/>
              </a:rPr>
              <a:t>Ограждающие </a:t>
            </a:r>
            <a:r>
              <a:rPr lang="ru-RU" sz="3200" dirty="0" smtClean="0">
                <a:latin typeface="Vida 33 Pro" panose="02000803000000020004" pitchFamily="50" charset="0"/>
              </a:rPr>
              <a:t>конструкции из ЛСТК (КОС)</a:t>
            </a:r>
            <a:endParaRPr lang="ru-RU" sz="3200" dirty="0">
              <a:latin typeface="Vida 33 Pro" panose="02000803000000020004" pitchFamily="50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812" y="428903"/>
            <a:ext cx="2476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50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54" y="956440"/>
            <a:ext cx="10515600" cy="6081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900" dirty="0">
                <a:solidFill>
                  <a:srgbClr val="00B0F0"/>
                </a:solidFill>
                <a:latin typeface="Vida 33 Pro" panose="02000803000000020004" pitchFamily="50" charset="0"/>
                <a:ea typeface="+mn-ea"/>
                <a:cs typeface="+mn-cs"/>
              </a:rPr>
              <a:t>Жилой комплекс в Ханты-Мансийские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0" y="1690688"/>
            <a:ext cx="251541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84" y="1690688"/>
            <a:ext cx="2515418" cy="4351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51" y="1690688"/>
            <a:ext cx="2515418" cy="4351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812" y="428903"/>
            <a:ext cx="2476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76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732" y="1208689"/>
            <a:ext cx="9724696" cy="52404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Vida 33 Pro" panose="02000803000000020004" pitchFamily="50" charset="0"/>
              </a:rPr>
              <a:t>Металлический каркас + КОС в Торговых центрах, СОШ, ДОУ</a:t>
            </a:r>
            <a:endParaRPr lang="ru-RU" sz="2400" dirty="0">
              <a:latin typeface="Vida 33 Pro" panose="02000803000000020004" pitchFamily="50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823375"/>
              </p:ext>
            </p:extLst>
          </p:nvPr>
        </p:nvGraphicFramePr>
        <p:xfrm>
          <a:off x="1391619" y="2699508"/>
          <a:ext cx="3611105" cy="2357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8019773" imgH="5667202" progId="AcroExch.Document.DC">
                  <p:embed/>
                </p:oleObj>
              </mc:Choice>
              <mc:Fallback>
                <p:oleObj name="Acrobat Document" r:id="rId3" imgW="8019773" imgH="566720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1619" y="2699508"/>
                        <a:ext cx="3611105" cy="2357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Содержимое 6" descr="23062008071.jpg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>
            <a:off x="5871453" y="1963957"/>
            <a:ext cx="4038600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812" y="428903"/>
            <a:ext cx="2476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33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8" descr="Медведев_Детский сад 12 .jpg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" r="636" b="2769"/>
          <a:stretch/>
        </p:blipFill>
        <p:spPr>
          <a:xfrm>
            <a:off x="1755227" y="1027406"/>
            <a:ext cx="8061667" cy="502202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812" y="428903"/>
            <a:ext cx="2476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03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0857" y="2033923"/>
            <a:ext cx="4633060" cy="571448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Vida 33 Pro" panose="02000803000000020004" pitchFamily="50" charset="0"/>
              </a:rPr>
              <a:t>Варианты конструктивной схемы </a:t>
            </a:r>
            <a:r>
              <a:rPr lang="ru-RU" sz="2000" dirty="0" smtClean="0">
                <a:latin typeface="Vida 33 Pro" panose="02000803000000020004" pitchFamily="50" charset="0"/>
              </a:rPr>
              <a:t/>
            </a:r>
            <a:br>
              <a:rPr lang="ru-RU" sz="2000" dirty="0" smtClean="0">
                <a:latin typeface="Vida 33 Pro" panose="02000803000000020004" pitchFamily="50" charset="0"/>
              </a:rPr>
            </a:br>
            <a:r>
              <a:rPr lang="ru-RU" sz="2000" dirty="0" smtClean="0">
                <a:latin typeface="Vida 33 Pro" panose="02000803000000020004" pitchFamily="50" charset="0"/>
              </a:rPr>
              <a:t>для </a:t>
            </a:r>
            <a:r>
              <a:rPr lang="ru-RU" sz="2000" dirty="0">
                <a:latin typeface="Vida 33 Pro" panose="02000803000000020004" pitchFamily="50" charset="0"/>
              </a:rPr>
              <a:t>многоуровневых паркингов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7" y="4063999"/>
            <a:ext cx="4780038" cy="26887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7" y="1269998"/>
            <a:ext cx="4780038" cy="2794001"/>
          </a:xfrm>
          <a:prstGeom prst="rect">
            <a:avLst/>
          </a:prstGeom>
        </p:spPr>
      </p:pic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5950857" y="3306503"/>
            <a:ext cx="4296228" cy="2847178"/>
          </a:xfrm>
        </p:spPr>
        <p:txBody>
          <a:bodyPr>
            <a:normAutofit/>
          </a:bodyPr>
          <a:lstStyle/>
          <a:p>
            <a:r>
              <a:rPr lang="ru-RU" dirty="0" smtClean="0"/>
              <a:t>ТЗ на ЭП с вариативностью</a:t>
            </a:r>
          </a:p>
          <a:p>
            <a:r>
              <a:rPr lang="ru-RU" dirty="0" smtClean="0"/>
              <a:t>Разработка вариантов каркаса и подготовка ТЭП</a:t>
            </a:r>
          </a:p>
          <a:p>
            <a:r>
              <a:rPr lang="ru-RU" dirty="0" smtClean="0"/>
              <a:t>Калькуляции стоимости</a:t>
            </a:r>
          </a:p>
          <a:p>
            <a:r>
              <a:rPr lang="ru-RU" dirty="0" smtClean="0"/>
              <a:t>ТЗ на </a:t>
            </a:r>
            <a:r>
              <a:rPr lang="ru-RU" dirty="0" err="1" smtClean="0"/>
              <a:t>ст.П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812" y="428903"/>
            <a:ext cx="2476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78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82566"/>
            <a:ext cx="9656112" cy="60812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>
                <a:latin typeface="Vida 33 Pro" panose="02000803000000020004" pitchFamily="50" charset="0"/>
              </a:rPr>
              <a:t>Металлическая </a:t>
            </a:r>
            <a:r>
              <a:rPr lang="ru-RU" sz="2400" dirty="0" smtClean="0">
                <a:latin typeface="Vida 33 Pro" panose="02000803000000020004" pitchFamily="50" charset="0"/>
              </a:rPr>
              <a:t>школа</a:t>
            </a:r>
            <a:endParaRPr lang="ru-RU" sz="2400" dirty="0">
              <a:latin typeface="Vida 33 Pro" panose="02000803000000020004" pitchFamily="50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5324"/>
            <a:ext cx="4942668" cy="41822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958025"/>
            <a:ext cx="3838414" cy="21684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766" y="4359191"/>
            <a:ext cx="3223649" cy="18584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812" y="428903"/>
            <a:ext cx="2476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8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23304"/>
              </p:ext>
            </p:extLst>
          </p:nvPr>
        </p:nvGraphicFramePr>
        <p:xfrm>
          <a:off x="1830832" y="1280158"/>
          <a:ext cx="8127999" cy="3785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493778">
                <a:tc>
                  <a:txBody>
                    <a:bodyPr/>
                    <a:lstStyle/>
                    <a:p>
                      <a:r>
                        <a:rPr lang="ru-RU" dirty="0" smtClean="0"/>
                        <a:t>Вариант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Вариант 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Вариант 3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786385">
                <a:tc>
                  <a:txBody>
                    <a:bodyPr/>
                    <a:lstStyle/>
                    <a:p>
                      <a:r>
                        <a:rPr lang="ru-RU" dirty="0" smtClean="0"/>
                        <a:t>5000 м2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6000 м2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5500 м2</a:t>
                      </a:r>
                      <a:endParaRPr lang="ru-RU" dirty="0"/>
                    </a:p>
                  </a:txBody>
                  <a:tcPr/>
                </a:tc>
              </a:tr>
              <a:tr h="786385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Металлический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каркас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Монолитный каркас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Металлический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каркас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786385">
                <a:tc>
                  <a:txBody>
                    <a:bodyPr/>
                    <a:lstStyle/>
                    <a:p>
                      <a:r>
                        <a:rPr lang="ru-RU" dirty="0" smtClean="0"/>
                        <a:t>Навесной</a:t>
                      </a:r>
                      <a:r>
                        <a:rPr lang="ru-RU" baseline="0" dirty="0" smtClean="0"/>
                        <a:t> фасад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Мокрый фасад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ЛСТК панели</a:t>
                      </a:r>
                      <a:endParaRPr lang="ru-RU" dirty="0"/>
                    </a:p>
                  </a:txBody>
                  <a:tcPr/>
                </a:tc>
              </a:tr>
              <a:tr h="786385"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 строительства ?</a:t>
                      </a:r>
                    </a:p>
                    <a:p>
                      <a:r>
                        <a:rPr lang="ru-RU" dirty="0" smtClean="0"/>
                        <a:t>Цена?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Срок строительства ?</a:t>
                      </a:r>
                    </a:p>
                    <a:p>
                      <a:r>
                        <a:rPr lang="ru-RU" dirty="0" smtClean="0"/>
                        <a:t>Цена?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Срок строительства ?</a:t>
                      </a:r>
                    </a:p>
                    <a:p>
                      <a:r>
                        <a:rPr lang="ru-RU" dirty="0" smtClean="0"/>
                        <a:t>Цена?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57216" y="5321808"/>
            <a:ext cx="1677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Что выбрать?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852" y="560832"/>
            <a:ext cx="2476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38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382" y="597408"/>
            <a:ext cx="24765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0739" y="1216353"/>
            <a:ext cx="3309176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Зачем нам партнерство с АРСС?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27861" y="1939122"/>
            <a:ext cx="513493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Эффективные материалы и технологии в проектах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10104" y="4179949"/>
            <a:ext cx="397044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Увеличение </a:t>
            </a:r>
            <a:r>
              <a:rPr lang="ru-RU" dirty="0"/>
              <a:t>качества нашего продукта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5380115" y="2846331"/>
            <a:ext cx="830425" cy="7957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Profit Finder - Fee Calculator by Michael Natole, Jr.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906" y="4800102"/>
            <a:ext cx="1620674" cy="162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5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96" y="990601"/>
            <a:ext cx="3904141" cy="4876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38" y="990600"/>
            <a:ext cx="4258653" cy="4876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489" y="990601"/>
            <a:ext cx="3385747" cy="4876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67" y="455729"/>
            <a:ext cx="2476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282" y="1111362"/>
            <a:ext cx="9640615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Vida 33 Pro" panose="02000803000000020004" pitchFamily="50" charset="0"/>
              </a:rPr>
              <a:t>Что нужно чтобы принять эффективное решение?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78032"/>
            <a:ext cx="9220200" cy="2436409"/>
          </a:xfrm>
        </p:spPr>
        <p:txBody>
          <a:bodyPr>
            <a:normAutofit/>
          </a:bodyPr>
          <a:lstStyle/>
          <a:p>
            <a:r>
              <a:rPr lang="ru-RU" dirty="0" smtClean="0"/>
              <a:t>Время для подготовки вариантов</a:t>
            </a:r>
          </a:p>
          <a:p>
            <a:r>
              <a:rPr lang="ru-RU" dirty="0" smtClean="0"/>
              <a:t>Деньги на разработку вариантов</a:t>
            </a:r>
          </a:p>
          <a:p>
            <a:r>
              <a:rPr lang="ru-RU" dirty="0" smtClean="0"/>
              <a:t>Желание заказчика </a:t>
            </a:r>
          </a:p>
          <a:p>
            <a:r>
              <a:rPr lang="ru-RU" dirty="0" smtClean="0"/>
              <a:t>20% усилий в самом начале проекта - дают 80% успеха в результате всего проекта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812" y="428903"/>
            <a:ext cx="2476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70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06432"/>
            <a:ext cx="10515600" cy="42932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Vida 33 Pro" panose="02000803000000020004" pitchFamily="50" charset="0"/>
            </a:endParaRPr>
          </a:p>
          <a:p>
            <a:pPr marL="0" indent="0">
              <a:buNone/>
            </a:pPr>
            <a:r>
              <a:rPr lang="en-US" dirty="0" smtClean="0">
                <a:latin typeface="Vida 33 Pro" panose="02000803000000020004" pitchFamily="50" charset="0"/>
              </a:rPr>
              <a:t>8</a:t>
            </a:r>
            <a:r>
              <a:rPr lang="ru-RU" dirty="0" smtClean="0">
                <a:latin typeface="Vida 33 Pro" panose="02000803000000020004" pitchFamily="50" charset="0"/>
              </a:rPr>
              <a:t> </a:t>
            </a:r>
            <a:r>
              <a:rPr lang="en-US" dirty="0" smtClean="0">
                <a:latin typeface="Vida 33 Pro" panose="02000803000000020004" pitchFamily="50" charset="0"/>
              </a:rPr>
              <a:t>800</a:t>
            </a:r>
            <a:r>
              <a:rPr lang="ru-RU" dirty="0" smtClean="0">
                <a:latin typeface="Vida 33 Pro" panose="02000803000000020004" pitchFamily="50" charset="0"/>
              </a:rPr>
              <a:t> </a:t>
            </a:r>
            <a:r>
              <a:rPr lang="en-US" dirty="0" smtClean="0">
                <a:latin typeface="Vida 33 Pro" panose="02000803000000020004" pitchFamily="50" charset="0"/>
              </a:rPr>
              <a:t>775 87 88</a:t>
            </a:r>
          </a:p>
          <a:p>
            <a:pPr marL="0" indent="0">
              <a:buNone/>
            </a:pPr>
            <a:r>
              <a:rPr lang="en-US" b="1" dirty="0" smtClean="0">
                <a:latin typeface="Vida 33 Pro" panose="02000803000000020004" pitchFamily="50" charset="0"/>
              </a:rPr>
              <a:t>E-mail: </a:t>
            </a:r>
            <a:r>
              <a:rPr lang="ru-RU" dirty="0" smtClean="0">
                <a:latin typeface="Vida 33 Pro" panose="02000803000000020004" pitchFamily="50" charset="0"/>
              </a:rPr>
              <a:t>info@stroy-ek.ru</a:t>
            </a:r>
            <a:endParaRPr lang="ru-RU" dirty="0">
              <a:latin typeface="Vida 33 Pro" panose="02000803000000020004" pitchFamily="50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Vida 33 Pro" panose="02000803000000020004" pitchFamily="50" charset="0"/>
              </a:rPr>
              <a:t>Сайт: </a:t>
            </a:r>
            <a:r>
              <a:rPr lang="ru-RU" dirty="0" smtClean="0">
                <a:latin typeface="Vida 33 Pro" panose="02000803000000020004" pitchFamily="50" charset="0"/>
              </a:rPr>
              <a:t>stroy-ek.ru</a:t>
            </a:r>
            <a:endParaRPr lang="ru-RU" dirty="0">
              <a:latin typeface="Vida 33 Pro" panose="02000803000000020004" pitchFamily="50" charset="0"/>
            </a:endParaRPr>
          </a:p>
          <a:p>
            <a:endParaRPr lang="ru-RU" dirty="0">
              <a:latin typeface="Vida 33 Pro" panose="02000803000000020004" pitchFamily="50" charset="0"/>
            </a:endParaRPr>
          </a:p>
        </p:txBody>
      </p:sp>
      <p:pic>
        <p:nvPicPr>
          <p:cNvPr id="4" name="Picture 2" descr="http://qrcoder.ru/code/?https%3A%2F%2Fwww.stroy-ek.ru&amp;10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7" y="3753082"/>
            <a:ext cx="1835839" cy="198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6096000" y="2181658"/>
            <a:ext cx="4398312" cy="2006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latin typeface="Vida 33 Pro" panose="02000803000000020004" pitchFamily="50" charset="0"/>
              </a:rPr>
              <a:t>Управляющий партнёр </a:t>
            </a:r>
          </a:p>
          <a:p>
            <a:pPr marL="0" indent="0">
              <a:buNone/>
            </a:pPr>
            <a:r>
              <a:rPr lang="ru-RU" sz="1800" dirty="0" smtClean="0">
                <a:latin typeface="Vida 33 Pro" panose="02000803000000020004" pitchFamily="50" charset="0"/>
              </a:rPr>
              <a:t>ООО «ИЦ «</a:t>
            </a:r>
            <a:r>
              <a:rPr lang="ru-RU" sz="1800" dirty="0" err="1" smtClean="0">
                <a:latin typeface="Vida 33 Pro" panose="02000803000000020004" pitchFamily="50" charset="0"/>
              </a:rPr>
              <a:t>СтройЭкперт</a:t>
            </a:r>
            <a:r>
              <a:rPr lang="ru-RU" sz="1800" dirty="0" smtClean="0">
                <a:latin typeface="Vida 33 Pro" panose="02000803000000020004" pitchFamily="50" charset="0"/>
              </a:rPr>
              <a:t>»</a:t>
            </a:r>
          </a:p>
          <a:p>
            <a:pPr marL="0" indent="0">
              <a:buNone/>
            </a:pPr>
            <a:r>
              <a:rPr lang="ru-RU" sz="1800" b="1" dirty="0" smtClean="0">
                <a:latin typeface="Vida 33 Pro" panose="02000803000000020004" pitchFamily="50" charset="0"/>
              </a:rPr>
              <a:t>Попов Дмитрий Владимирович</a:t>
            </a:r>
            <a:endParaRPr lang="en-US" sz="1800" b="1" dirty="0" smtClean="0">
              <a:latin typeface="Vida 33 Pro" panose="02000803000000020004" pitchFamily="50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Vida 33 Pro" panose="02000803000000020004" pitchFamily="50" charset="0"/>
              </a:rPr>
              <a:t>+7-912-65-55-007</a:t>
            </a:r>
            <a:endParaRPr lang="ru-RU" sz="1800" dirty="0" smtClean="0">
              <a:latin typeface="Vida 33 Pro" panose="02000803000000020004" pitchFamily="50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02" y="234832"/>
            <a:ext cx="217139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35474"/>
            <a:ext cx="7970938" cy="49975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58" y="546970"/>
            <a:ext cx="2476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7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919373" y="1201902"/>
            <a:ext cx="9604057" cy="595597"/>
          </a:xfrm>
          <a:prstGeom prst="rect">
            <a:avLst/>
          </a:prstGeom>
          <a:solidFill>
            <a:srgbClr val="87C5E1"/>
          </a:solidFill>
          <a:ln>
            <a:solidFill>
              <a:schemeClr val="bg1">
                <a:lumMod val="75000"/>
                <a:alpha val="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4589" tIns="47295" rIns="94589" bIns="47295" anchor="ctr"/>
          <a:lstStyle/>
          <a:p>
            <a:pPr algn="ctr">
              <a:defRPr/>
            </a:pPr>
            <a:endParaRPr lang="ru-RU" sz="1154" b="1" dirty="0">
              <a:solidFill>
                <a:srgbClr val="87C5E1"/>
              </a:solidFill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919373" y="1123892"/>
            <a:ext cx="9779647" cy="746911"/>
          </a:xfrm>
          <a:prstGeom prst="rect">
            <a:avLst/>
          </a:prstGeom>
          <a:noFill/>
          <a:ln>
            <a:noFill/>
          </a:ln>
          <a:effectLst>
            <a:outerShdw dist="50800" dir="14280000" sx="23000" sy="23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89" tIns="47295" rIns="94589" bIns="472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233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НАШИ </a:t>
            </a:r>
            <a:r>
              <a:rPr lang="ru-RU" altLang="ru-RU" sz="4233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ПАРТНЁРЫ</a:t>
            </a:r>
            <a:endParaRPr lang="ru-RU" altLang="ru-RU" sz="4233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73" y="3088109"/>
            <a:ext cx="3271865" cy="1428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179" y="2511300"/>
            <a:ext cx="2794033" cy="21374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81" y="2994164"/>
            <a:ext cx="2504535" cy="16166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07" y="5289232"/>
            <a:ext cx="1400175" cy="14001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912" y="529301"/>
            <a:ext cx="2476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1282" y="1016389"/>
            <a:ext cx="6211615" cy="22081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Vida 33 Pro" panose="02000803000000020004" pitchFamily="50" charset="0"/>
              </a:rPr>
              <a:t>Поиск эффективных решений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2819400" cy="4351338"/>
          </a:xfrm>
        </p:spPr>
        <p:txBody>
          <a:bodyPr/>
          <a:lstStyle/>
          <a:p>
            <a:r>
              <a:rPr lang="en-US" dirty="0" smtClean="0"/>
              <a:t>BIM</a:t>
            </a:r>
            <a:endParaRPr lang="ru-RU" dirty="0" smtClean="0"/>
          </a:p>
          <a:p>
            <a:r>
              <a:rPr lang="ru-RU" dirty="0" smtClean="0"/>
              <a:t>Монолит</a:t>
            </a:r>
          </a:p>
          <a:p>
            <a:r>
              <a:rPr lang="ru-RU" dirty="0" smtClean="0"/>
              <a:t>Сборный ЖБ</a:t>
            </a:r>
          </a:p>
          <a:p>
            <a:r>
              <a:rPr lang="ru-RU" dirty="0" smtClean="0"/>
              <a:t>Металл</a:t>
            </a:r>
          </a:p>
          <a:p>
            <a:r>
              <a:rPr lang="ru-RU" dirty="0" smtClean="0"/>
              <a:t>Дерево</a:t>
            </a:r>
          </a:p>
          <a:p>
            <a:r>
              <a:rPr lang="ru-RU" dirty="0" smtClean="0"/>
              <a:t>Ограждающие конструкции</a:t>
            </a:r>
          </a:p>
          <a:p>
            <a:r>
              <a:rPr lang="ru-RU" dirty="0" smtClean="0"/>
              <a:t>Иностранный опыт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4982"/>
            <a:ext cx="1078424" cy="1078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048" y="1333939"/>
            <a:ext cx="2530098" cy="18975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37" y="4772338"/>
            <a:ext cx="3005141" cy="1404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54" y="4696875"/>
            <a:ext cx="2220687" cy="14800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20" y="1592780"/>
            <a:ext cx="2521058" cy="17937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26" y="442657"/>
            <a:ext cx="2476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5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5731724" y="5912069"/>
            <a:ext cx="6984124" cy="94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buSzPts val="3959"/>
            </a:pPr>
            <a:r>
              <a:rPr lang="ru-RU" sz="1800" b="1" dirty="0" smtClean="0"/>
              <a:t>Привычный процесс проектирования</a:t>
            </a:r>
            <a:endParaRPr sz="1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47"/>
          <a:stretch/>
        </p:blipFill>
        <p:spPr>
          <a:xfrm>
            <a:off x="-1" y="0"/>
            <a:ext cx="542333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78" y="2657813"/>
            <a:ext cx="1149765" cy="14965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05" y="2728190"/>
            <a:ext cx="1496521" cy="14016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826" y="2585866"/>
            <a:ext cx="1158211" cy="15684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21868"/>
            <a:ext cx="2476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2202" y="1366675"/>
            <a:ext cx="829665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Когда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возникают вопросы о цене решений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094" y="546276"/>
            <a:ext cx="2476500" cy="304800"/>
          </a:xfrm>
          <a:prstGeom prst="rect">
            <a:avLst/>
          </a:prstGeom>
        </p:spPr>
      </p:pic>
      <p:pic>
        <p:nvPicPr>
          <p:cNvPr id="2050" name="Picture 2" descr="C:\Users\spehov\Desktop\s8R6Ic6kl6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216" y="3004455"/>
            <a:ext cx="4938324" cy="276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3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90"/>
          <a:stretch/>
        </p:blipFill>
        <p:spPr>
          <a:xfrm>
            <a:off x="0" y="0"/>
            <a:ext cx="5393635" cy="6858000"/>
          </a:xfrm>
          <a:prstGeom prst="rect">
            <a:avLst/>
          </a:prstGeom>
        </p:spPr>
      </p:pic>
      <p:sp>
        <p:nvSpPr>
          <p:cNvPr id="7" name="Google Shape;96;p15"/>
          <p:cNvSpPr txBox="1">
            <a:spLocks/>
          </p:cNvSpPr>
          <p:nvPr/>
        </p:nvSpPr>
        <p:spPr>
          <a:xfrm>
            <a:off x="5624475" y="1385690"/>
            <a:ext cx="4801788" cy="454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r>
              <a:rPr lang="ru-RU" sz="1800" b="1" dirty="0" smtClean="0">
                <a:latin typeface="Arial"/>
                <a:ea typeface="Arial"/>
                <a:cs typeface="Arial"/>
                <a:sym typeface="Arial"/>
              </a:rPr>
              <a:t>Почему мы используем </a:t>
            </a:r>
            <a:r>
              <a:rPr lang="en-US" sz="1800" b="1" dirty="0" smtClean="0">
                <a:latin typeface="Arial"/>
                <a:ea typeface="Arial"/>
                <a:cs typeface="Arial"/>
                <a:sym typeface="Arial"/>
              </a:rPr>
              <a:t>BIM </a:t>
            </a:r>
            <a:r>
              <a:rPr lang="ru-RU" sz="1800" b="1" dirty="0" smtClean="0">
                <a:latin typeface="Arial"/>
                <a:ea typeface="Arial"/>
                <a:cs typeface="Arial"/>
                <a:sym typeface="Arial"/>
              </a:rPr>
              <a:t>технологии:</a:t>
            </a:r>
          </a:p>
          <a:p>
            <a:pPr marL="34290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endParaRPr lang="ru-RU" sz="1800" b="1" dirty="0" smtClean="0">
              <a:latin typeface="Arial"/>
              <a:ea typeface="Arial"/>
              <a:cs typeface="Arial"/>
              <a:sym typeface="Arial"/>
            </a:endParaRPr>
          </a:p>
          <a:p>
            <a:pPr marL="342900" indent="-2540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ru-RU" sz="1600" dirty="0" smtClean="0">
                <a:latin typeface="Arial"/>
                <a:ea typeface="Arial"/>
                <a:cs typeface="Arial"/>
                <a:sym typeface="Arial"/>
              </a:rPr>
              <a:t>Разработка качественной и достоверной проектной документации </a:t>
            </a:r>
          </a:p>
          <a:p>
            <a:pPr marL="342900" indent="-2540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ru-RU" sz="1600" dirty="0" smtClean="0">
                <a:latin typeface="Arial"/>
                <a:ea typeface="Arial"/>
                <a:cs typeface="Arial"/>
                <a:sym typeface="Arial"/>
              </a:rPr>
              <a:t>Увеличение производительности труда</a:t>
            </a:r>
          </a:p>
          <a:p>
            <a:pPr marL="342900" indent="-2540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ru-RU" sz="1600" dirty="0" smtClean="0">
                <a:latin typeface="Arial"/>
                <a:ea typeface="Arial"/>
                <a:cs typeface="Arial"/>
                <a:sym typeface="Arial"/>
              </a:rPr>
              <a:t>Сокращение издержек на всех стадиях жизненного цикла проекта</a:t>
            </a:r>
          </a:p>
          <a:p>
            <a:pPr marL="342900" indent="-2540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ru-RU" sz="1600" dirty="0" smtClean="0">
                <a:latin typeface="Arial"/>
                <a:ea typeface="Arial"/>
                <a:cs typeface="Arial"/>
                <a:sym typeface="Arial"/>
              </a:rPr>
              <a:t>Это наше будущее и уже почти </a:t>
            </a:r>
            <a:r>
              <a:rPr lang="ru-RU" sz="1600" dirty="0" smtClean="0">
                <a:latin typeface="Arial"/>
                <a:ea typeface="Arial"/>
                <a:cs typeface="Arial"/>
                <a:sym typeface="Arial"/>
              </a:rPr>
              <a:t>настоящее</a:t>
            </a:r>
          </a:p>
          <a:p>
            <a:pPr marL="342900" indent="-254000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ru-RU" sz="1600" dirty="0" smtClean="0">
                <a:latin typeface="Arial"/>
                <a:ea typeface="Arial"/>
                <a:cs typeface="Arial"/>
                <a:sym typeface="Arial"/>
              </a:rPr>
              <a:t>Достоверные объёмы = стоимость</a:t>
            </a:r>
            <a:endParaRPr lang="ru-RU" sz="1600" dirty="0" smtClean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Font typeface="Arial"/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26" y="442657"/>
            <a:ext cx="2476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2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868" y="1145628"/>
            <a:ext cx="9735207" cy="357352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Vida 33 Pro" panose="02000803000000020004" pitchFamily="50" charset="0"/>
              </a:rPr>
              <a:t>Структура в себестоимости квадратного метра продаваемой площади</a:t>
            </a:r>
          </a:p>
        </p:txBody>
      </p:sp>
      <p:graphicFrame>
        <p:nvGraphicFramePr>
          <p:cNvPr id="48" name="Объект 47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26" y="442657"/>
            <a:ext cx="2476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345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</TotalTime>
  <Words>298</Words>
  <Application>Microsoft Office PowerPoint</Application>
  <PresentationFormat>Произвольный</PresentationFormat>
  <Paragraphs>84</Paragraphs>
  <Slides>21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Поиск эффективных решений</vt:lpstr>
      <vt:lpstr>Привычный процесс проектирования</vt:lpstr>
      <vt:lpstr>Когда возникают вопросы о цене решений</vt:lpstr>
      <vt:lpstr>Презентация PowerPoint</vt:lpstr>
      <vt:lpstr>Структура в себестоимости квадратного метра продаваемой площади</vt:lpstr>
      <vt:lpstr>Решения из металла могут быть дешевле:</vt:lpstr>
      <vt:lpstr>Ограждающие конструкции из ЛСТК (КОС)</vt:lpstr>
      <vt:lpstr>Ограждающие конструкции из ЛСТК (КОС)</vt:lpstr>
      <vt:lpstr>Жилой комплекс в Ханты-Мансийские</vt:lpstr>
      <vt:lpstr>Металлический каркас + КОС в Торговых центрах, СОШ, ДОУ</vt:lpstr>
      <vt:lpstr>Презентация PowerPoint</vt:lpstr>
      <vt:lpstr>Варианты конструктивной схемы  для многоуровневых паркингов</vt:lpstr>
      <vt:lpstr>Металлическая школа</vt:lpstr>
      <vt:lpstr>Презентация PowerPoint</vt:lpstr>
      <vt:lpstr>Презентация PowerPoint</vt:lpstr>
      <vt:lpstr>Что нужно чтобы принять эффективное решение?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Максим Спехов</cp:lastModifiedBy>
  <cp:revision>123</cp:revision>
  <dcterms:created xsi:type="dcterms:W3CDTF">2018-11-08T19:24:53Z</dcterms:created>
  <dcterms:modified xsi:type="dcterms:W3CDTF">2020-03-03T07:54:42Z</dcterms:modified>
</cp:coreProperties>
</file>