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0"/>
  </p:notesMasterIdLst>
  <p:sldIdLst>
    <p:sldId id="623" r:id="rId2"/>
    <p:sldId id="636" r:id="rId3"/>
    <p:sldId id="368" r:id="rId4"/>
    <p:sldId id="616" r:id="rId5"/>
    <p:sldId id="615" r:id="rId6"/>
    <p:sldId id="614" r:id="rId7"/>
    <p:sldId id="620" r:id="rId8"/>
    <p:sldId id="371" r:id="rId9"/>
    <p:sldId id="617" r:id="rId10"/>
    <p:sldId id="607" r:id="rId11"/>
    <p:sldId id="606" r:id="rId12"/>
    <p:sldId id="618" r:id="rId13"/>
    <p:sldId id="621" r:id="rId14"/>
    <p:sldId id="609" r:id="rId15"/>
    <p:sldId id="640" r:id="rId16"/>
    <p:sldId id="639" r:id="rId17"/>
    <p:sldId id="637" r:id="rId18"/>
    <p:sldId id="622" r:id="rId19"/>
  </p:sldIdLst>
  <p:sldSz cx="9144000" cy="6858000" type="screen4x3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5239" autoAdjust="0"/>
  </p:normalViewPr>
  <p:slideViewPr>
    <p:cSldViewPr snapToGrid="0">
      <p:cViewPr>
        <p:scale>
          <a:sx n="60" d="100"/>
          <a:sy n="60" d="100"/>
        </p:scale>
        <p:origin x="1296" y="-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693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8693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0C822481-B734-4380-9621-86D5676DA32C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099" cy="498692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40" y="9440647"/>
            <a:ext cx="2949099" cy="498692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26CCB833-518D-402D-B68C-C0E3E4050E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478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961FD-DFB5-40BB-875A-8F4A2EA3B1B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00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CB833-518D-402D-B68C-C0E3E4050EA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116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Полярная, Могилев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CB833-518D-402D-B68C-C0E3E4050EA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270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Этапы школы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CB833-518D-402D-B68C-C0E3E4050EA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79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Добавить месяца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CB833-518D-402D-B68C-C0E3E4050EA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66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Решение на плите и </a:t>
            </a:r>
            <a:r>
              <a:rPr lang="ru-RU" dirty="0" err="1"/>
              <a:t>профлсте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CB833-518D-402D-B68C-C0E3E4050EA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915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CB833-518D-402D-B68C-C0E3E4050EA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23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02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56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380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260650"/>
            <a:ext cx="914400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4" rIns="68568" bIns="34284" rtlCol="0" anchor="ctr"/>
          <a:lstStyle/>
          <a:p>
            <a:pPr algn="ctr"/>
            <a:endParaRPr lang="ru-RU" sz="135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22777"/>
          <a:stretch>
            <a:fillRect/>
          </a:stretch>
        </p:blipFill>
        <p:spPr bwMode="auto">
          <a:xfrm>
            <a:off x="491198" y="6404193"/>
            <a:ext cx="1329378" cy="35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3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309321"/>
            <a:ext cx="2133600" cy="54868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50"/>
            <a:ext cx="7772400" cy="432048"/>
          </a:xfrm>
        </p:spPr>
        <p:txBody>
          <a:bodyPr>
            <a:noAutofit/>
          </a:bodyPr>
          <a:lstStyle>
            <a:lvl1pPr algn="l">
              <a:defRPr sz="19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0" y="6309320"/>
            <a:ext cx="91440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231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260648"/>
            <a:ext cx="914400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62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22777"/>
          <a:stretch>
            <a:fillRect/>
          </a:stretch>
        </p:blipFill>
        <p:spPr bwMode="auto">
          <a:xfrm>
            <a:off x="491197" y="6404189"/>
            <a:ext cx="1329378" cy="35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3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309320"/>
            <a:ext cx="2133600" cy="54868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432048"/>
          </a:xfrm>
        </p:spPr>
        <p:txBody>
          <a:bodyPr>
            <a:noAutofit/>
          </a:bodyPr>
          <a:lstStyle>
            <a:lvl1pPr algn="l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0" y="6309320"/>
            <a:ext cx="91440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27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33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69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849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6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9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064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04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60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0D1BB-6729-41A7-B442-F0D73ECEB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hyperlink" Target="http://www.steelconstruction.info/File:C-08.jpg" TargetMode="External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276A8C-9FA9-4A9B-BAA2-CEF1E937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D1BB-6729-41A7-B442-F0D73ECEB299}" type="slidenum">
              <a:rPr lang="ru-RU" smtClean="0"/>
              <a:t>1</a:t>
            </a:fld>
            <a:endParaRPr lang="ru-RU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C665ABF5-6BBD-44FC-8A0D-F15B59800812}"/>
              </a:ext>
            </a:extLst>
          </p:cNvPr>
          <p:cNvSpPr txBox="1">
            <a:spLocks/>
          </p:cNvSpPr>
          <p:nvPr/>
        </p:nvSpPr>
        <p:spPr>
          <a:xfrm>
            <a:off x="762000" y="3238500"/>
            <a:ext cx="775335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dirty="0"/>
              <a:t>Проектные решения «Ферро-Строй» как инструмент консолидации отрасли строительства из металлоконструкций</a:t>
            </a:r>
          </a:p>
          <a:p>
            <a:pPr algn="l"/>
            <a:endParaRPr lang="ru-RU" sz="2800" b="1" dirty="0"/>
          </a:p>
          <a:p>
            <a:pPr algn="l"/>
            <a:r>
              <a:rPr lang="ru-RU" sz="2800" b="1" dirty="0"/>
              <a:t>Март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728E1E-916E-4AE6-93DB-754CDE71A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7" y="596899"/>
            <a:ext cx="2371725" cy="628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9D4016-DDCE-4C4C-B20B-70D609781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DCC328-C39B-403C-8B03-B68008341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35" y="6378966"/>
            <a:ext cx="1419227" cy="3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0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FBD87-F877-4DED-B139-98B398E1E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НИОКР: паркинг на м/к со сборными плитами перекрытия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B62D08-ACAB-4487-A956-8F0E93019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37"/>
          <a:stretch/>
        </p:blipFill>
        <p:spPr>
          <a:xfrm>
            <a:off x="438183" y="1538672"/>
            <a:ext cx="2653126" cy="14621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08F968-39A8-4C41-B5AE-D32F75058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691" y="1538672"/>
            <a:ext cx="2762653" cy="14621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F5A478-D50D-4ADF-A88C-D25945B68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394" y="1538672"/>
            <a:ext cx="2535212" cy="14621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B0C66-62AB-470A-A8F5-E2BC74BCF59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04394" y="3641884"/>
            <a:ext cx="2535205" cy="17979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A15B0A-99A8-4AB1-852E-5043B61CD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83" y="3660484"/>
            <a:ext cx="2653126" cy="1760783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A3C1C6B-39AB-4921-8611-1E1F14594E7F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3091309" y="2269729"/>
            <a:ext cx="213085" cy="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8D5BE18-2DAA-453E-830B-E75270D6714D}"/>
              </a:ext>
            </a:extLst>
          </p:cNvPr>
          <p:cNvCxnSpPr>
            <a:cxnSpLocks/>
            <a:stCxn id="5" idx="3"/>
            <a:endCxn id="4" idx="1"/>
          </p:cNvCxnSpPr>
          <p:nvPr/>
        </p:nvCxnSpPr>
        <p:spPr>
          <a:xfrm>
            <a:off x="5839606" y="2269729"/>
            <a:ext cx="213085" cy="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2A6303D-4AAF-4F12-B8D2-A4CEF5129C0B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 flipV="1">
            <a:off x="3091309" y="4540875"/>
            <a:ext cx="213085" cy="1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id="{B0453945-34C9-41B7-B1A2-88D9BA3DAAE5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 flipH="1">
            <a:off x="438183" y="2269729"/>
            <a:ext cx="8377161" cy="2271147"/>
          </a:xfrm>
          <a:prstGeom prst="bentConnector5">
            <a:avLst>
              <a:gd name="adj1" fmla="val -2729"/>
              <a:gd name="adj2" fmla="val 46712"/>
              <a:gd name="adj3" fmla="val 102729"/>
            </a:avLst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F19A5240-7C20-4C29-BA2F-3065722ED28E}"/>
              </a:ext>
            </a:extLst>
          </p:cNvPr>
          <p:cNvCxnSpPr>
            <a:cxnSpLocks/>
          </p:cNvCxnSpPr>
          <p:nvPr/>
        </p:nvCxnSpPr>
        <p:spPr>
          <a:xfrm>
            <a:off x="5826878" y="4556589"/>
            <a:ext cx="225813" cy="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394DB12-FEF8-4EC8-8161-82FD747DDFC3}"/>
              </a:ext>
            </a:extLst>
          </p:cNvPr>
          <p:cNvSpPr txBox="1"/>
          <p:nvPr/>
        </p:nvSpPr>
        <p:spPr>
          <a:xfrm>
            <a:off x="352406" y="2967106"/>
            <a:ext cx="312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1. Разработали и произвели плиту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657D88-3255-4331-A0A5-8E62EB9A901D}"/>
              </a:ext>
            </a:extLst>
          </p:cNvPr>
          <p:cNvSpPr txBox="1"/>
          <p:nvPr/>
        </p:nvSpPr>
        <p:spPr>
          <a:xfrm>
            <a:off x="3197851" y="2977082"/>
            <a:ext cx="312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2. Произвели и смонтировали каркас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EF0C15-19A5-4E41-9644-0DCF596AC829}"/>
              </a:ext>
            </a:extLst>
          </p:cNvPr>
          <p:cNvSpPr txBox="1"/>
          <p:nvPr/>
        </p:nvSpPr>
        <p:spPr>
          <a:xfrm>
            <a:off x="6092795" y="2975829"/>
            <a:ext cx="312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3. Изготовили  прототип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5E554C-8212-4497-AF8E-3304213753F0}"/>
              </a:ext>
            </a:extLst>
          </p:cNvPr>
          <p:cNvSpPr txBox="1"/>
          <p:nvPr/>
        </p:nvSpPr>
        <p:spPr>
          <a:xfrm>
            <a:off x="438183" y="5383271"/>
            <a:ext cx="312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4. Провели программу испытаний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661B19-D6AE-4A54-8922-27F4C00EDAD5}"/>
              </a:ext>
            </a:extLst>
          </p:cNvPr>
          <p:cNvSpPr txBox="1"/>
          <p:nvPr/>
        </p:nvSpPr>
        <p:spPr>
          <a:xfrm>
            <a:off x="6057266" y="5360920"/>
            <a:ext cx="3128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6. Проект в экспертизе</a:t>
            </a:r>
          </a:p>
          <a:p>
            <a:r>
              <a:rPr lang="ru-RU" sz="1400" dirty="0"/>
              <a:t>Паркинг 331 м/м, г. Москва, </a:t>
            </a:r>
            <a:r>
              <a:rPr lang="ru-RU" sz="1400" dirty="0" err="1"/>
              <a:t>Гринпарк</a:t>
            </a:r>
            <a:endParaRPr lang="ru-RU" sz="1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C93E67-625C-4A34-8270-687BE79A7D58}"/>
              </a:ext>
            </a:extLst>
          </p:cNvPr>
          <p:cNvSpPr txBox="1"/>
          <p:nvPr/>
        </p:nvSpPr>
        <p:spPr>
          <a:xfrm>
            <a:off x="426109" y="692696"/>
            <a:ext cx="5571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Цель: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Уйти от мокрых процессов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/>
              <a:t>Выиграть в скорости 1 месяц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B20E5-9F72-4A55-B2AE-902BD661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4D47A7-E24A-4D51-B733-7F864DAC3B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2795" y="3641884"/>
            <a:ext cx="2839830" cy="17979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89C5BF-90ED-4304-ACCD-A3550450700B}"/>
              </a:ext>
            </a:extLst>
          </p:cNvPr>
          <p:cNvSpPr txBox="1"/>
          <p:nvPr/>
        </p:nvSpPr>
        <p:spPr>
          <a:xfrm>
            <a:off x="3191055" y="5405433"/>
            <a:ext cx="312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5. Получили результат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06335A-38D9-4AB7-8DE8-E51AC1019880}"/>
              </a:ext>
            </a:extLst>
          </p:cNvPr>
          <p:cNvSpPr txBox="1"/>
          <p:nvPr/>
        </p:nvSpPr>
        <p:spPr>
          <a:xfrm>
            <a:off x="255066" y="6001543"/>
            <a:ext cx="6298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От начала проведения НИОКР до проектирования реального проекта - 12 мес.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3EF4C4A-1BA3-480F-9396-49B47978EA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55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ДОУ </a:t>
            </a:r>
            <a:r>
              <a:rPr lang="ru-RU" dirty="0" err="1"/>
              <a:t>Катуар</a:t>
            </a:r>
            <a:r>
              <a:rPr lang="ru-RU" dirty="0"/>
              <a:t> на 200 мест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306" y="1029052"/>
            <a:ext cx="4760913" cy="256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C-08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6969" y="4022657"/>
            <a:ext cx="1237957" cy="119193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115" y="4032430"/>
            <a:ext cx="1248688" cy="120663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1813851" y="5201906"/>
            <a:ext cx="1618666" cy="937708"/>
          </a:xfrm>
          <a:prstGeom prst="rect">
            <a:avLst/>
          </a:prstGeom>
        </p:spPr>
        <p:txBody>
          <a:bodyPr vert="horz" wrap="square" lIns="84406" tIns="42203" rIns="84406" bIns="42203" rtlCol="0" anchor="ctr">
            <a:spAutoFit/>
          </a:bodyPr>
          <a:lstStyle/>
          <a:p>
            <a:pPr defTabSz="844083"/>
            <a:r>
              <a:rPr lang="ru-RU" sz="1108" dirty="0"/>
              <a:t>Под каркас разработана раскладка плит заводского изготовления и решение на профлисте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6743" y="5138561"/>
            <a:ext cx="1513889" cy="1108203"/>
          </a:xfrm>
          <a:prstGeom prst="rect">
            <a:avLst/>
          </a:prstGeom>
        </p:spPr>
        <p:txBody>
          <a:bodyPr vert="horz" wrap="square" lIns="84406" tIns="42203" rIns="84406" bIns="42203" rtlCol="0" anchor="ctr">
            <a:spAutoFit/>
          </a:bodyPr>
          <a:lstStyle/>
          <a:p>
            <a:pPr defTabSz="844083"/>
            <a:r>
              <a:rPr lang="ru-RU" sz="1108" dirty="0"/>
              <a:t>Разработан каркас с учетом  применения ЖБ плит заводского изготовления и решения на профлисте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69518" y="4030615"/>
            <a:ext cx="1215450" cy="122999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134845" y="3572036"/>
            <a:ext cx="1840259" cy="42609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84406" tIns="42203" rIns="84406" bIns="42203" rtlCol="0" anchor="ctr">
            <a:spAutoFit/>
          </a:bodyPr>
          <a:lstStyle/>
          <a:p>
            <a:pPr defTabSz="844083"/>
            <a:r>
              <a:rPr lang="ru-RU" sz="2215" dirty="0">
                <a:solidFill>
                  <a:schemeClr val="accent2"/>
                </a:solidFill>
              </a:rPr>
              <a:t>4 новшества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12856" y="4268348"/>
            <a:ext cx="534777" cy="7103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84406" tIns="42203" rIns="84406" bIns="42203" rtlCol="0" anchor="ctr">
            <a:spAutoFit/>
          </a:bodyPr>
          <a:lstStyle/>
          <a:p>
            <a:pPr defTabSz="844083"/>
            <a:r>
              <a:rPr lang="ru-RU" sz="4062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74090" y="4273975"/>
            <a:ext cx="472880" cy="7103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84406" tIns="42203" rIns="84406" bIns="42203" rtlCol="0" anchor="ctr">
            <a:spAutoFit/>
          </a:bodyPr>
          <a:lstStyle/>
          <a:p>
            <a:pPr defTabSz="844083"/>
            <a:r>
              <a:rPr lang="ru-RU" sz="4062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25440" y="4290856"/>
            <a:ext cx="534777" cy="710338"/>
          </a:xfrm>
          <a:prstGeom prst="rect">
            <a:avLst/>
          </a:prstGeom>
        </p:spPr>
        <p:txBody>
          <a:bodyPr vert="horz" wrap="square" lIns="84406" tIns="42203" rIns="84406" bIns="42203" rtlCol="0" anchor="ctr">
            <a:spAutoFit/>
          </a:bodyPr>
          <a:lstStyle/>
          <a:p>
            <a:pPr defTabSz="844083"/>
            <a:r>
              <a:rPr lang="ru-RU" sz="4062" dirty="0">
                <a:solidFill>
                  <a:schemeClr val="bg1">
                    <a:lumMod val="50000"/>
                  </a:schemeClr>
                </a:solidFill>
              </a:rPr>
              <a:t>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32062" y="5259019"/>
            <a:ext cx="1759343" cy="767212"/>
          </a:xfrm>
          <a:prstGeom prst="rect">
            <a:avLst/>
          </a:prstGeom>
        </p:spPr>
        <p:txBody>
          <a:bodyPr vert="horz" wrap="square" lIns="84406" tIns="42203" rIns="84406" bIns="42203" rtlCol="0" anchor="ctr">
            <a:spAutoFit/>
          </a:bodyPr>
          <a:lstStyle/>
          <a:p>
            <a:pPr defTabSz="844083"/>
            <a:r>
              <a:rPr lang="ru-RU" sz="1108" dirty="0"/>
              <a:t>Разработана архитектура для  применения сэндвич панелей заводского изготовления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64351" y="3932672"/>
            <a:ext cx="1660193" cy="150549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84406" tIns="42203" rIns="84406" bIns="42203" rtlCol="0" anchor="ctr">
            <a:spAutoFit/>
          </a:bodyPr>
          <a:lstStyle/>
          <a:p>
            <a:pPr defTabSz="844083"/>
            <a:r>
              <a:rPr lang="ru-RU" sz="1846" dirty="0">
                <a:solidFill>
                  <a:schemeClr val="accent2"/>
                </a:solidFill>
              </a:rPr>
              <a:t>Быстровозводимый Продукт ДОУ</a:t>
            </a:r>
          </a:p>
          <a:p>
            <a:pPr defTabSz="844083"/>
            <a:r>
              <a:rPr lang="ru-RU" sz="1846" dirty="0">
                <a:solidFill>
                  <a:schemeClr val="accent2"/>
                </a:solidFill>
              </a:rPr>
              <a:t> для регионов и Москвы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1363" y="4033423"/>
            <a:ext cx="1204194" cy="1207035"/>
          </a:xfrm>
          <a:prstGeom prst="ellipse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3738312" y="5242138"/>
            <a:ext cx="1483616" cy="767212"/>
          </a:xfrm>
          <a:prstGeom prst="rect">
            <a:avLst/>
          </a:prstGeom>
        </p:spPr>
        <p:txBody>
          <a:bodyPr vert="horz" wrap="square" lIns="84406" tIns="42203" rIns="84406" bIns="42203" rtlCol="0" anchor="ctr">
            <a:spAutoFit/>
          </a:bodyPr>
          <a:lstStyle/>
          <a:p>
            <a:pPr defTabSz="844083"/>
            <a:r>
              <a:rPr lang="ru-RU" sz="1108" dirty="0"/>
              <a:t>Отработаны планировки с учетом каркаса, плит, профлиста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57251" y="4290856"/>
            <a:ext cx="444744" cy="71033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84406" tIns="42203" rIns="84406" bIns="42203" rtlCol="0" anchor="ctr">
            <a:spAutoFit/>
          </a:bodyPr>
          <a:lstStyle/>
          <a:p>
            <a:pPr defTabSz="844083"/>
            <a:r>
              <a:rPr lang="ru-RU" sz="4062" dirty="0">
                <a:solidFill>
                  <a:schemeClr val="accent2"/>
                </a:solidFill>
              </a:rPr>
              <a:t>+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60563" y="947312"/>
            <a:ext cx="3514406" cy="7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10" cstate="print"/>
          <a:srcRect t="7705" r="117"/>
          <a:stretch>
            <a:fillRect/>
          </a:stretch>
        </p:blipFill>
        <p:spPr bwMode="auto">
          <a:xfrm>
            <a:off x="5174529" y="2808030"/>
            <a:ext cx="3491170" cy="81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11" cstate="print"/>
          <a:srcRect t="9981" r="-154"/>
          <a:stretch>
            <a:fillRect/>
          </a:stretch>
        </p:blipFill>
        <p:spPr bwMode="auto">
          <a:xfrm>
            <a:off x="5185372" y="1859231"/>
            <a:ext cx="3469496" cy="80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D46E423-94A3-4F30-89E5-56A6343ABA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648F6D8-2A0C-4DCB-8107-C863A73E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BD4BD9B-9506-4C59-B5FF-8FE49801F5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E05F422-AEC9-42CB-82A9-66EE09B05766}"/>
              </a:ext>
            </a:extLst>
          </p:cNvPr>
          <p:cNvSpPr txBox="1">
            <a:spLocks/>
          </p:cNvSpPr>
          <p:nvPr/>
        </p:nvSpPr>
        <p:spPr>
          <a:xfrm>
            <a:off x="685800" y="2930698"/>
            <a:ext cx="77724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ПОСТАВКА ЗДАНИЙ 2020  </a:t>
            </a:r>
            <a:r>
              <a:rPr lang="en-US" dirty="0"/>
              <a:t>NEW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B7330C-9CA5-4294-9720-48905B3C8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35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52CDE4-BD70-4A8A-A505-0286CA17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603066D-D0F1-4684-BC8D-AF272C49B3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Наша цель </a:t>
            </a:r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24DF36C0-80F6-4BE6-8AE5-860219454056}"/>
              </a:ext>
            </a:extLst>
          </p:cNvPr>
          <p:cNvSpPr/>
          <p:nvPr/>
        </p:nvSpPr>
        <p:spPr>
          <a:xfrm>
            <a:off x="3590925" y="1784715"/>
            <a:ext cx="1962149" cy="1877653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Поставка комплектов зданий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58101C-4EBA-4526-8DAF-F2B8AA9796F3}"/>
              </a:ext>
            </a:extLst>
          </p:cNvPr>
          <p:cNvSpPr txBox="1"/>
          <p:nvPr/>
        </p:nvSpPr>
        <p:spPr>
          <a:xfrm>
            <a:off x="182617" y="1638628"/>
            <a:ext cx="31892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1500" dirty="0">
                <a:solidFill>
                  <a:schemeClr val="accent1"/>
                </a:solidFill>
              </a:rPr>
              <a:t>BIM</a:t>
            </a:r>
            <a:r>
              <a:rPr lang="ru-RU" sz="1500" dirty="0">
                <a:solidFill>
                  <a:schemeClr val="accent1"/>
                </a:solidFill>
              </a:rPr>
              <a:t> модели и автоматизация проектирования (плагины и приложения) в </a:t>
            </a:r>
            <a:r>
              <a:rPr lang="en-US" sz="1500" dirty="0">
                <a:solidFill>
                  <a:schemeClr val="accent1"/>
                </a:solidFill>
              </a:rPr>
              <a:t>Tekla</a:t>
            </a:r>
            <a:endParaRPr lang="ru-RU" sz="1500" dirty="0">
              <a:solidFill>
                <a:schemeClr val="accent1"/>
              </a:solidFill>
            </a:endParaRPr>
          </a:p>
          <a:p>
            <a:pPr marL="257175" indent="-257175">
              <a:buAutoNum type="arabicPeriod"/>
            </a:pPr>
            <a:endParaRPr lang="ru-RU" sz="1500" dirty="0">
              <a:solidFill>
                <a:schemeClr val="accent1"/>
              </a:solidFill>
            </a:endParaRPr>
          </a:p>
          <a:p>
            <a:pPr marL="257175" indent="-257175">
              <a:buAutoNum type="arabicPeriod"/>
            </a:pPr>
            <a:r>
              <a:rPr lang="ru-RU" sz="1500" dirty="0">
                <a:solidFill>
                  <a:schemeClr val="accent1"/>
                </a:solidFill>
              </a:rPr>
              <a:t>Программа предоставления проектировщиками лицензионного ПО </a:t>
            </a:r>
            <a:r>
              <a:rPr lang="en-US" sz="1500" dirty="0">
                <a:solidFill>
                  <a:schemeClr val="accent1"/>
                </a:solidFill>
              </a:rPr>
              <a:t>Tekla</a:t>
            </a:r>
            <a:r>
              <a:rPr lang="ru-RU" sz="1500" dirty="0">
                <a:solidFill>
                  <a:schemeClr val="accent1"/>
                </a:solidFill>
              </a:rPr>
              <a:t> для проектирования продуктов</a:t>
            </a:r>
          </a:p>
          <a:p>
            <a:pPr marL="257175" indent="-257175">
              <a:buAutoNum type="arabicPeriod"/>
            </a:pPr>
            <a:endParaRPr lang="ru-RU" sz="1500" dirty="0">
              <a:solidFill>
                <a:schemeClr val="accent1"/>
              </a:solidFill>
            </a:endParaRPr>
          </a:p>
          <a:p>
            <a:pPr marL="257175" indent="-257175">
              <a:buFontTx/>
              <a:buAutoNum type="arabicPeriod"/>
            </a:pPr>
            <a:r>
              <a:rPr lang="ru-RU" sz="1500" dirty="0">
                <a:solidFill>
                  <a:schemeClr val="accent1"/>
                </a:solidFill>
              </a:rPr>
              <a:t>Централизованное изготовление КМД</a:t>
            </a:r>
          </a:p>
          <a:p>
            <a:pPr marL="257175" indent="-257175">
              <a:buAutoNum type="arabicPeriod"/>
            </a:pPr>
            <a:endParaRPr lang="ru-RU" sz="15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36900C-5F54-49BA-9426-C240BC91FC1C}"/>
              </a:ext>
            </a:extLst>
          </p:cNvPr>
          <p:cNvSpPr txBox="1"/>
          <p:nvPr/>
        </p:nvSpPr>
        <p:spPr>
          <a:xfrm>
            <a:off x="5899150" y="2331126"/>
            <a:ext cx="3062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accent2"/>
                </a:solidFill>
              </a:rPr>
              <a:t>Привлечение опорных заводов ЗМК с выкупом мощности производства через официальный тендер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6CFFE46E-7ABF-4E87-9E33-DA730F79DCA5}"/>
              </a:ext>
            </a:extLst>
          </p:cNvPr>
          <p:cNvSpPr/>
          <p:nvPr/>
        </p:nvSpPr>
        <p:spPr>
          <a:xfrm>
            <a:off x="3233738" y="2412391"/>
            <a:ext cx="288925" cy="6223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ECD8E2F0-F5AC-42B5-B478-191E7F29E004}"/>
              </a:ext>
            </a:extLst>
          </p:cNvPr>
          <p:cNvSpPr/>
          <p:nvPr/>
        </p:nvSpPr>
        <p:spPr>
          <a:xfrm flipH="1">
            <a:off x="5621336" y="2399691"/>
            <a:ext cx="277814" cy="6223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D53A6448-5267-4FCC-AB41-BA54627F1E68}"/>
              </a:ext>
            </a:extLst>
          </p:cNvPr>
          <p:cNvSpPr txBox="1">
            <a:spLocks/>
          </p:cNvSpPr>
          <p:nvPr/>
        </p:nvSpPr>
        <p:spPr>
          <a:xfrm>
            <a:off x="305789" y="1114147"/>
            <a:ext cx="77724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accent1"/>
                </a:solidFill>
              </a:rPr>
              <a:t>ПРОЕКТНЫЕ ОРГАНИЗАЦИИ</a:t>
            </a: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DF9D229F-62A2-4881-ACA5-CF7B334F2E73}"/>
              </a:ext>
            </a:extLst>
          </p:cNvPr>
          <p:cNvSpPr txBox="1">
            <a:spLocks/>
          </p:cNvSpPr>
          <p:nvPr/>
        </p:nvSpPr>
        <p:spPr>
          <a:xfrm>
            <a:off x="5712741" y="1148489"/>
            <a:ext cx="77724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chemeClr val="accent2"/>
                </a:solidFill>
              </a:rPr>
              <a:t>ЗМК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4BAF1C-A0CE-4488-A458-74935E113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64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Стрелка: пятиугольник 44">
            <a:extLst>
              <a:ext uri="{FF2B5EF4-FFF2-40B4-BE49-F238E27FC236}">
                <a16:creationId xmlns:a16="http://schemas.microsoft.com/office/drawing/2014/main" id="{2C6D2A20-700F-4DB7-A2EC-2FBDF9951B5C}"/>
              </a:ext>
            </a:extLst>
          </p:cNvPr>
          <p:cNvSpPr/>
          <p:nvPr/>
        </p:nvSpPr>
        <p:spPr>
          <a:xfrm rot="16200000">
            <a:off x="1820545" y="2000713"/>
            <a:ext cx="2502072" cy="5685956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716D5-2B83-45BF-9877-61E179C930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Проектирование Планы 2020-2021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E8DC2FC9-9ECD-4BBF-868F-A118831FED86}"/>
              </a:ext>
            </a:extLst>
          </p:cNvPr>
          <p:cNvSpPr/>
          <p:nvPr/>
        </p:nvSpPr>
        <p:spPr>
          <a:xfrm>
            <a:off x="448138" y="1460745"/>
            <a:ext cx="1451113" cy="1401723"/>
          </a:xfrm>
          <a:prstGeom prst="ellips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1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4E15505-2394-4E72-BEA8-72CF9CF77C8B}"/>
              </a:ext>
            </a:extLst>
          </p:cNvPr>
          <p:cNvSpPr/>
          <p:nvPr/>
        </p:nvSpPr>
        <p:spPr>
          <a:xfrm>
            <a:off x="2202097" y="1483762"/>
            <a:ext cx="1451113" cy="1401723"/>
          </a:xfrm>
          <a:prstGeom prst="ellips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2FB32-BF81-4715-AA72-A529BD8FC9DB}"/>
              </a:ext>
            </a:extLst>
          </p:cNvPr>
          <p:cNvSpPr txBox="1"/>
          <p:nvPr/>
        </p:nvSpPr>
        <p:spPr>
          <a:xfrm>
            <a:off x="502839" y="2954122"/>
            <a:ext cx="1550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Разрабатываем альбомы типовых решений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844EC-789C-4462-91AB-7F6891C39112}"/>
              </a:ext>
            </a:extLst>
          </p:cNvPr>
          <p:cNvSpPr txBox="1"/>
          <p:nvPr/>
        </p:nvSpPr>
        <p:spPr>
          <a:xfrm>
            <a:off x="2253066" y="2975156"/>
            <a:ext cx="1798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Переводим решения в плагины в Текла 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CCE487F-69A2-4158-88EE-22767AE7312C}"/>
              </a:ext>
            </a:extLst>
          </p:cNvPr>
          <p:cNvSpPr/>
          <p:nvPr/>
        </p:nvSpPr>
        <p:spPr>
          <a:xfrm>
            <a:off x="3932502" y="2247338"/>
            <a:ext cx="1451113" cy="1401723"/>
          </a:xfrm>
          <a:prstGeom prst="ellips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65B09-0A5D-43FE-8A5C-9346D8A646B6}"/>
              </a:ext>
            </a:extLst>
          </p:cNvPr>
          <p:cNvSpPr txBox="1"/>
          <p:nvPr/>
        </p:nvSpPr>
        <p:spPr>
          <a:xfrm>
            <a:off x="4007251" y="3642091"/>
            <a:ext cx="1719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Предоставляем доступ к библиотеке проектировщикам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3AE6BC6-24EE-4FAB-A8D3-0E411FB95CC0}"/>
              </a:ext>
            </a:extLst>
          </p:cNvPr>
          <p:cNvSpPr/>
          <p:nvPr/>
        </p:nvSpPr>
        <p:spPr>
          <a:xfrm>
            <a:off x="5726445" y="1499809"/>
            <a:ext cx="1451113" cy="1401723"/>
          </a:xfrm>
          <a:prstGeom prst="ellips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6D8F-0546-4BE2-B13E-B97EFE80A729}"/>
              </a:ext>
            </a:extLst>
          </p:cNvPr>
          <p:cNvSpPr txBox="1"/>
          <p:nvPr/>
        </p:nvSpPr>
        <p:spPr>
          <a:xfrm>
            <a:off x="5711382" y="2970549"/>
            <a:ext cx="15505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Предоставляем проектировщику лицензию на Текла и другое ПО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C3574B7-832A-43D2-8412-E0303F93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8289" y="5103148"/>
            <a:ext cx="721763" cy="28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3B3FB18D-2F0E-4105-9C06-EC28C69E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16386"/>
          <a:stretch>
            <a:fillRect/>
          </a:stretch>
        </p:blipFill>
        <p:spPr bwMode="auto">
          <a:xfrm>
            <a:off x="1329346" y="5100806"/>
            <a:ext cx="723998" cy="28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51F05AF-4E5F-4409-90ED-0C38E557A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00"/>
          <a:stretch>
            <a:fillRect/>
          </a:stretch>
        </p:blipFill>
        <p:spPr bwMode="auto">
          <a:xfrm>
            <a:off x="341528" y="5066030"/>
            <a:ext cx="737405" cy="33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2BFBC78-22F1-4037-93E4-9D8AC47A1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732" t="5829" r="48054" b="47533"/>
          <a:stretch>
            <a:fillRect/>
          </a:stretch>
        </p:blipFill>
        <p:spPr bwMode="auto">
          <a:xfrm>
            <a:off x="3227087" y="5101854"/>
            <a:ext cx="723998" cy="27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5BFD04E-1997-4CA3-8E0C-5BA1D0D49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0548" y="5084047"/>
            <a:ext cx="721763" cy="30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C35F877-F677-4C39-82E2-5CE0B1194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t="15194" r="4688"/>
          <a:stretch/>
        </p:blipFill>
        <p:spPr bwMode="auto">
          <a:xfrm>
            <a:off x="4170495" y="5039647"/>
            <a:ext cx="737405" cy="33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D49DEF1-FE78-4DBE-8C76-5E788CDAE064}"/>
              </a:ext>
            </a:extLst>
          </p:cNvPr>
          <p:cNvSpPr/>
          <p:nvPr/>
        </p:nvSpPr>
        <p:spPr>
          <a:xfrm>
            <a:off x="356652" y="4812271"/>
            <a:ext cx="96212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/>
              <a:t>1. Паркинг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563F522-E41E-4047-BDB5-36B069D6ECF1}"/>
              </a:ext>
            </a:extLst>
          </p:cNvPr>
          <p:cNvSpPr/>
          <p:nvPr/>
        </p:nvSpPr>
        <p:spPr>
          <a:xfrm>
            <a:off x="3172419" y="4806837"/>
            <a:ext cx="110114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4. Школа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46FFED2-B1A0-4096-8C5C-A0537A4CFA92}"/>
              </a:ext>
            </a:extLst>
          </p:cNvPr>
          <p:cNvSpPr/>
          <p:nvPr/>
        </p:nvSpPr>
        <p:spPr>
          <a:xfrm>
            <a:off x="2276111" y="4810687"/>
            <a:ext cx="68480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350" dirty="0"/>
              <a:t>3. ФОК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448AB60-FC40-4855-BED7-FF5D0FB36B5F}"/>
              </a:ext>
            </a:extLst>
          </p:cNvPr>
          <p:cNvSpPr/>
          <p:nvPr/>
        </p:nvSpPr>
        <p:spPr>
          <a:xfrm>
            <a:off x="1233074" y="4818487"/>
            <a:ext cx="109901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/>
              <a:t>2. Логистика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41AF974-0BC0-4BD3-8A83-9B1CB961DAFA}"/>
              </a:ext>
            </a:extLst>
          </p:cNvPr>
          <p:cNvSpPr/>
          <p:nvPr/>
        </p:nvSpPr>
        <p:spPr>
          <a:xfrm>
            <a:off x="4222165" y="4789030"/>
            <a:ext cx="6681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/>
              <a:t>5. ДОУ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A40678D-ECA2-497F-B1A1-6437EFE73E33}"/>
              </a:ext>
            </a:extLst>
          </p:cNvPr>
          <p:cNvSpPr/>
          <p:nvPr/>
        </p:nvSpPr>
        <p:spPr>
          <a:xfrm>
            <a:off x="5118289" y="4812271"/>
            <a:ext cx="8595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/>
              <a:t>6. Офисы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455B708-2641-45EE-924C-919076B7CD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529" y="5441338"/>
            <a:ext cx="724469" cy="319121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D9F52B1-31A8-4344-9C93-ABFACE3BCA79}"/>
              </a:ext>
            </a:extLst>
          </p:cNvPr>
          <p:cNvSpPr/>
          <p:nvPr/>
        </p:nvSpPr>
        <p:spPr>
          <a:xfrm>
            <a:off x="341529" y="5760459"/>
            <a:ext cx="7244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cap="all" dirty="0" err="1">
                <a:solidFill>
                  <a:srgbClr val="555555"/>
                </a:solidFill>
                <a:latin typeface="Open Sans" panose="020B0606030504020204" pitchFamily="34" charset="0"/>
              </a:rPr>
              <a:t>Plug-IN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</a:t>
            </a:r>
            <a:r>
              <a:rPr lang="ru-RU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для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Tekla </a:t>
            </a:r>
            <a:endParaRPr lang="ru-RU" sz="6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8CBBA9-626D-45F7-ADDB-A2AF13B015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087" y="5423703"/>
            <a:ext cx="724469" cy="319121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E74D0DF-ABDA-4852-907A-855733185C4C}"/>
              </a:ext>
            </a:extLst>
          </p:cNvPr>
          <p:cNvSpPr/>
          <p:nvPr/>
        </p:nvSpPr>
        <p:spPr>
          <a:xfrm>
            <a:off x="3227087" y="5742823"/>
            <a:ext cx="7244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cap="all" dirty="0" err="1">
                <a:solidFill>
                  <a:srgbClr val="555555"/>
                </a:solidFill>
                <a:latin typeface="Open Sans" panose="020B0606030504020204" pitchFamily="34" charset="0"/>
              </a:rPr>
              <a:t>Plug-IN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</a:t>
            </a:r>
            <a:r>
              <a:rPr lang="ru-RU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для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Tekla </a:t>
            </a:r>
            <a:endParaRPr lang="ru-RU" sz="6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2F027CA-2C96-4D71-B720-3C3DA7966A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0548" y="5405896"/>
            <a:ext cx="724469" cy="319121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5ED2BDE-7D9E-4E27-B858-258D27808270}"/>
              </a:ext>
            </a:extLst>
          </p:cNvPr>
          <p:cNvSpPr/>
          <p:nvPr/>
        </p:nvSpPr>
        <p:spPr>
          <a:xfrm>
            <a:off x="2290548" y="5725017"/>
            <a:ext cx="7244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cap="all" dirty="0" err="1">
                <a:solidFill>
                  <a:srgbClr val="555555"/>
                </a:solidFill>
                <a:latin typeface="Open Sans" panose="020B0606030504020204" pitchFamily="34" charset="0"/>
              </a:rPr>
              <a:t>Plug-IN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</a:t>
            </a:r>
            <a:r>
              <a:rPr lang="ru-RU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для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Tekla </a:t>
            </a:r>
            <a:endParaRPr lang="ru-RU" sz="600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1A0925D-6E15-4BE0-B6DE-3CE25F92D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5805" y="5415739"/>
            <a:ext cx="724469" cy="319121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1522941-77F9-45A3-ADDC-3D50E5989D8C}"/>
              </a:ext>
            </a:extLst>
          </p:cNvPr>
          <p:cNvSpPr/>
          <p:nvPr/>
        </p:nvSpPr>
        <p:spPr>
          <a:xfrm>
            <a:off x="1315805" y="5734860"/>
            <a:ext cx="7244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cap="all" dirty="0" err="1">
                <a:solidFill>
                  <a:srgbClr val="555555"/>
                </a:solidFill>
                <a:latin typeface="Open Sans" panose="020B0606030504020204" pitchFamily="34" charset="0"/>
              </a:rPr>
              <a:t>Plug-IN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</a:t>
            </a:r>
            <a:r>
              <a:rPr lang="ru-RU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для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Tekla </a:t>
            </a:r>
            <a:endParaRPr lang="ru-RU" sz="600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790E0F-A085-4F3C-9CE3-F4620BA118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2166" y="5397894"/>
            <a:ext cx="724469" cy="319121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5094CD8-EBA0-4259-BF90-CA73CF4C57DE}"/>
              </a:ext>
            </a:extLst>
          </p:cNvPr>
          <p:cNvSpPr/>
          <p:nvPr/>
        </p:nvSpPr>
        <p:spPr>
          <a:xfrm>
            <a:off x="4222166" y="5717014"/>
            <a:ext cx="7244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cap="all" dirty="0" err="1">
                <a:solidFill>
                  <a:srgbClr val="555555"/>
                </a:solidFill>
                <a:latin typeface="Open Sans" panose="020B0606030504020204" pitchFamily="34" charset="0"/>
              </a:rPr>
              <a:t>Plug-IN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</a:t>
            </a:r>
            <a:r>
              <a:rPr lang="ru-RU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для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Tekla </a:t>
            </a:r>
            <a:endParaRPr lang="ru-RU" sz="600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1887E8B-F2ED-42EE-B605-083E43FA61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8289" y="5397894"/>
            <a:ext cx="724469" cy="319121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3B2B8A5-F720-44BD-B92D-7BE646237158}"/>
              </a:ext>
            </a:extLst>
          </p:cNvPr>
          <p:cNvSpPr/>
          <p:nvPr/>
        </p:nvSpPr>
        <p:spPr>
          <a:xfrm>
            <a:off x="5118289" y="5717014"/>
            <a:ext cx="7244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cap="all" dirty="0" err="1">
                <a:solidFill>
                  <a:srgbClr val="555555"/>
                </a:solidFill>
                <a:latin typeface="Open Sans" panose="020B0606030504020204" pitchFamily="34" charset="0"/>
              </a:rPr>
              <a:t>Plug-IN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</a:t>
            </a:r>
            <a:r>
              <a:rPr lang="ru-RU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для</a:t>
            </a:r>
            <a:r>
              <a:rPr lang="en-US" sz="600" cap="all" dirty="0">
                <a:solidFill>
                  <a:srgbClr val="555555"/>
                </a:solidFill>
                <a:latin typeface="Open Sans" panose="020B0606030504020204" pitchFamily="34" charset="0"/>
              </a:rPr>
              <a:t> Tekla </a:t>
            </a:r>
            <a:endParaRPr lang="ru-RU" sz="600" dirty="0"/>
          </a:p>
        </p:txBody>
      </p:sp>
      <p:sp>
        <p:nvSpPr>
          <p:cNvPr id="39" name="Номер слайда 38">
            <a:extLst>
              <a:ext uri="{FF2B5EF4-FFF2-40B4-BE49-F238E27FC236}">
                <a16:creationId xmlns:a16="http://schemas.microsoft.com/office/drawing/2014/main" id="{9E6D33EC-E7D7-464E-8417-E33C26AA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9A708F68-4AD5-442B-BFD0-B8BDAF838171}"/>
              </a:ext>
            </a:extLst>
          </p:cNvPr>
          <p:cNvCxnSpPr>
            <a:cxnSpLocks/>
          </p:cNvCxnSpPr>
          <p:nvPr/>
        </p:nvCxnSpPr>
        <p:spPr>
          <a:xfrm>
            <a:off x="1937867" y="2161606"/>
            <a:ext cx="230953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A2CE55A-709E-4A32-8501-72E32C7E9910}"/>
              </a:ext>
            </a:extLst>
          </p:cNvPr>
          <p:cNvSpPr/>
          <p:nvPr/>
        </p:nvSpPr>
        <p:spPr>
          <a:xfrm rot="1073232">
            <a:off x="137390" y="5662387"/>
            <a:ext cx="1005686" cy="17942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6"/>
                </a:solidFill>
              </a:rPr>
              <a:t>начали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E1E3AEE-A550-4B96-B1FA-0F01D8DD8D2C}"/>
              </a:ext>
            </a:extLst>
          </p:cNvPr>
          <p:cNvSpPr/>
          <p:nvPr/>
        </p:nvSpPr>
        <p:spPr>
          <a:xfrm rot="1073232">
            <a:off x="1149201" y="5724281"/>
            <a:ext cx="1005686" cy="17942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6"/>
                </a:solidFill>
              </a:rPr>
              <a:t>начали</a:t>
            </a:r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42DA06FA-9661-4173-9A4F-7DB74F126557}"/>
              </a:ext>
            </a:extLst>
          </p:cNvPr>
          <p:cNvCxnSpPr>
            <a:cxnSpLocks/>
          </p:cNvCxnSpPr>
          <p:nvPr/>
        </p:nvCxnSpPr>
        <p:spPr>
          <a:xfrm flipV="1">
            <a:off x="3674285" y="2161606"/>
            <a:ext cx="1966084" cy="953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>
            <a:extLst>
              <a:ext uri="{FF2B5EF4-FFF2-40B4-BE49-F238E27FC236}">
                <a16:creationId xmlns:a16="http://schemas.microsoft.com/office/drawing/2014/main" id="{A8433103-7FF8-4061-ADB3-18DDCA5EB005}"/>
              </a:ext>
            </a:extLst>
          </p:cNvPr>
          <p:cNvSpPr/>
          <p:nvPr/>
        </p:nvSpPr>
        <p:spPr>
          <a:xfrm>
            <a:off x="7484775" y="782900"/>
            <a:ext cx="1451113" cy="1401723"/>
          </a:xfrm>
          <a:prstGeom prst="ellipse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5</a:t>
            </a:r>
          </a:p>
        </p:txBody>
      </p:sp>
      <p:cxnSp>
        <p:nvCxnSpPr>
          <p:cNvPr id="64" name="Соединитель: уступ 63">
            <a:extLst>
              <a:ext uri="{FF2B5EF4-FFF2-40B4-BE49-F238E27FC236}">
                <a16:creationId xmlns:a16="http://schemas.microsoft.com/office/drawing/2014/main" id="{A4C0DCB2-6B98-4CE0-953E-F97AA158345B}"/>
              </a:ext>
            </a:extLst>
          </p:cNvPr>
          <p:cNvCxnSpPr>
            <a:stCxn id="4" idx="0"/>
          </p:cNvCxnSpPr>
          <p:nvPr/>
        </p:nvCxnSpPr>
        <p:spPr>
          <a:xfrm rot="5400000" flipH="1" flipV="1">
            <a:off x="5116796" y="-884216"/>
            <a:ext cx="178837" cy="4557121"/>
          </a:xfrm>
          <a:prstGeom prst="bentConnector2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Соединитель: уступ 65">
            <a:extLst>
              <a:ext uri="{FF2B5EF4-FFF2-40B4-BE49-F238E27FC236}">
                <a16:creationId xmlns:a16="http://schemas.microsoft.com/office/drawing/2014/main" id="{D7AAC086-899D-4820-9433-344C00045CBD}"/>
              </a:ext>
            </a:extLst>
          </p:cNvPr>
          <p:cNvCxnSpPr>
            <a:cxnSpLocks/>
            <a:stCxn id="4" idx="4"/>
          </p:cNvCxnSpPr>
          <p:nvPr/>
        </p:nvCxnSpPr>
        <p:spPr>
          <a:xfrm rot="16200000" flipH="1">
            <a:off x="3351422" y="2461716"/>
            <a:ext cx="157312" cy="1004849"/>
          </a:xfrm>
          <a:prstGeom prst="bentConnector2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1D367B6D-21B2-467B-96E1-BD4635E77948}"/>
              </a:ext>
            </a:extLst>
          </p:cNvPr>
          <p:cNvSpPr txBox="1"/>
          <p:nvPr/>
        </p:nvSpPr>
        <p:spPr>
          <a:xfrm>
            <a:off x="7620000" y="2200343"/>
            <a:ext cx="155050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/>
              <a:t>Организуем КМД центр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7F7A91E-81BA-4E65-9016-394C21DB2BA5}"/>
              </a:ext>
            </a:extLst>
          </p:cNvPr>
          <p:cNvSpPr txBox="1"/>
          <p:nvPr/>
        </p:nvSpPr>
        <p:spPr>
          <a:xfrm>
            <a:off x="7620000" y="2673465"/>
            <a:ext cx="179871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dirty="0"/>
              <a:t>Связываем производство и проектирование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4E3002B-5E9D-40B4-A2DB-769D1CA2FE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19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A9CFF206-382D-4877-A03D-1D63E20CFB6E}"/>
              </a:ext>
            </a:extLst>
          </p:cNvPr>
          <p:cNvSpPr/>
          <p:nvPr/>
        </p:nvSpPr>
        <p:spPr>
          <a:xfrm>
            <a:off x="60787" y="5098872"/>
            <a:ext cx="929608" cy="10957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7039DD7-C124-485B-A92F-581ED83E58E8}"/>
              </a:ext>
            </a:extLst>
          </p:cNvPr>
          <p:cNvSpPr/>
          <p:nvPr/>
        </p:nvSpPr>
        <p:spPr>
          <a:xfrm>
            <a:off x="34166" y="3715299"/>
            <a:ext cx="929608" cy="1345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3EBB7577-1BC4-4127-B1B6-282BDABF7061}"/>
              </a:ext>
            </a:extLst>
          </p:cNvPr>
          <p:cNvSpPr/>
          <p:nvPr/>
        </p:nvSpPr>
        <p:spPr>
          <a:xfrm>
            <a:off x="23433" y="1695753"/>
            <a:ext cx="929608" cy="1981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185A555-401A-4217-9F82-48D87C877729}"/>
              </a:ext>
            </a:extLst>
          </p:cNvPr>
          <p:cNvSpPr/>
          <p:nvPr/>
        </p:nvSpPr>
        <p:spPr>
          <a:xfrm>
            <a:off x="1028931" y="5091979"/>
            <a:ext cx="8038804" cy="10670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98894D-685B-4E39-995C-7CEF3AA5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E97D805-F683-4A6A-B4C6-32BAFA2B6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993" y="260375"/>
            <a:ext cx="7772400" cy="432048"/>
          </a:xfrm>
        </p:spPr>
        <p:txBody>
          <a:bodyPr/>
          <a:lstStyle/>
          <a:p>
            <a:r>
              <a:rPr lang="ru-RU" dirty="0"/>
              <a:t>Планы по проектированию 2020 г. </a:t>
            </a:r>
          </a:p>
        </p:txBody>
      </p:sp>
      <p:pic>
        <p:nvPicPr>
          <p:cNvPr id="57" name="Picture 3">
            <a:extLst>
              <a:ext uri="{FF2B5EF4-FFF2-40B4-BE49-F238E27FC236}">
                <a16:creationId xmlns:a16="http://schemas.microsoft.com/office/drawing/2014/main" id="{D5AFA684-DA00-4146-9B69-E9AFEB678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78" t="12718" r="5062" b="23842"/>
          <a:stretch/>
        </p:blipFill>
        <p:spPr bwMode="auto">
          <a:xfrm>
            <a:off x="1028929" y="1582799"/>
            <a:ext cx="8038805" cy="274422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B18867D-A558-4FBA-AC86-1CF2F44DDDDB}"/>
              </a:ext>
            </a:extLst>
          </p:cNvPr>
          <p:cNvSpPr txBox="1"/>
          <p:nvPr/>
        </p:nvSpPr>
        <p:spPr>
          <a:xfrm>
            <a:off x="1216463" y="5100716"/>
            <a:ext cx="44670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Мы даем:</a:t>
            </a:r>
          </a:p>
          <a:p>
            <a:pPr marL="342900" indent="-342900">
              <a:buAutoNum type="arabicPeriod"/>
            </a:pPr>
            <a:r>
              <a:rPr lang="ru-RU" sz="1400" b="1" dirty="0"/>
              <a:t>60 КМ в 2020</a:t>
            </a:r>
          </a:p>
          <a:p>
            <a:endParaRPr lang="ru-RU" sz="14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E19F5B-69E9-4FAD-86A9-AA15B67DA814}"/>
              </a:ext>
            </a:extLst>
          </p:cNvPr>
          <p:cNvSpPr txBox="1"/>
          <p:nvPr/>
        </p:nvSpPr>
        <p:spPr>
          <a:xfrm>
            <a:off x="5355772" y="5074459"/>
            <a:ext cx="3585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Мы требуем:</a:t>
            </a:r>
          </a:p>
          <a:p>
            <a:pPr marL="342900" indent="-342900">
              <a:buAutoNum type="arabicPeriod"/>
            </a:pPr>
            <a:r>
              <a:rPr lang="ru-RU" sz="1400" b="1" dirty="0"/>
              <a:t>Цена за КМ определяется на аукционе </a:t>
            </a:r>
          </a:p>
          <a:p>
            <a:pPr marL="342900" indent="-342900">
              <a:buAutoNum type="arabicPeriod"/>
            </a:pPr>
            <a:r>
              <a:rPr lang="ru-RU" sz="1400" b="1" dirty="0"/>
              <a:t>Гарантированное выполнение шт./мес.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89C5677-F875-4FC5-8616-55B40F14EAC9}"/>
              </a:ext>
            </a:extLst>
          </p:cNvPr>
          <p:cNvSpPr txBox="1"/>
          <p:nvPr/>
        </p:nvSpPr>
        <p:spPr>
          <a:xfrm>
            <a:off x="-510328" y="2445951"/>
            <a:ext cx="17887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План по КМ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8B071C-D146-4D3D-A80D-4B1BD319D226}"/>
              </a:ext>
            </a:extLst>
          </p:cNvPr>
          <p:cNvSpPr txBox="1"/>
          <p:nvPr/>
        </p:nvSpPr>
        <p:spPr>
          <a:xfrm>
            <a:off x="33247" y="4307765"/>
            <a:ext cx="178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Типы</a:t>
            </a:r>
          </a:p>
          <a:p>
            <a:r>
              <a:rPr lang="ru-RU" sz="1000" b="1" dirty="0"/>
              <a:t> конструкций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E57491D-E687-40AF-AAA8-B9E5F4AC8982}"/>
              </a:ext>
            </a:extLst>
          </p:cNvPr>
          <p:cNvSpPr txBox="1"/>
          <p:nvPr/>
        </p:nvSpPr>
        <p:spPr>
          <a:xfrm>
            <a:off x="22251" y="5060770"/>
            <a:ext cx="178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Суть </a:t>
            </a:r>
          </a:p>
          <a:p>
            <a:r>
              <a:rPr lang="ru-RU" sz="1000" b="1" dirty="0"/>
              <a:t>предложения 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FA7236E-EF43-4C89-A265-0B074B0FD022}"/>
              </a:ext>
            </a:extLst>
          </p:cNvPr>
          <p:cNvSpPr/>
          <p:nvPr/>
        </p:nvSpPr>
        <p:spPr>
          <a:xfrm>
            <a:off x="1343583" y="2358486"/>
            <a:ext cx="7597337" cy="338554"/>
          </a:xfrm>
          <a:prstGeom prst="roundRect">
            <a:avLst/>
          </a:prstGeom>
          <a:gradFill flip="none" rotWithShape="1">
            <a:gsLst>
              <a:gs pos="1000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60 </a:t>
            </a:r>
            <a:r>
              <a:rPr lang="ru-RU" dirty="0" err="1"/>
              <a:t>шт</a:t>
            </a:r>
            <a:r>
              <a:rPr lang="ru-RU" dirty="0"/>
              <a:t> КМ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BDF452-D2CD-477B-A44C-F1C7657AF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58" r="47865"/>
          <a:stretch/>
        </p:blipFill>
        <p:spPr>
          <a:xfrm>
            <a:off x="5909006" y="4022733"/>
            <a:ext cx="1289115" cy="7929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2EA170-687F-47B4-BC9E-D24987B19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613" y="4026864"/>
            <a:ext cx="4000635" cy="84185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0AA34F-BFBE-4663-8F5A-A50B823FE51E}"/>
              </a:ext>
            </a:extLst>
          </p:cNvPr>
          <p:cNvSpPr/>
          <p:nvPr/>
        </p:nvSpPr>
        <p:spPr>
          <a:xfrm>
            <a:off x="3327038" y="4731469"/>
            <a:ext cx="716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Ферма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3A6AFD9-10D4-484D-9767-91E8C0CF9B73}"/>
              </a:ext>
            </a:extLst>
          </p:cNvPr>
          <p:cNvSpPr/>
          <p:nvPr/>
        </p:nvSpPr>
        <p:spPr>
          <a:xfrm>
            <a:off x="5674017" y="4717665"/>
            <a:ext cx="17796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Балочное покрытие 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E958313-1945-44F3-8046-925DCA666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46" r="-47546"/>
          <a:stretch/>
        </p:blipFill>
        <p:spPr>
          <a:xfrm>
            <a:off x="7498587" y="4023282"/>
            <a:ext cx="2472662" cy="781550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CB435C8-921E-4F57-B51B-698AF5B8EE79}"/>
              </a:ext>
            </a:extLst>
          </p:cNvPr>
          <p:cNvSpPr/>
          <p:nvPr/>
        </p:nvSpPr>
        <p:spPr>
          <a:xfrm>
            <a:off x="7530036" y="4717334"/>
            <a:ext cx="1056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Шпренгель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6E313C7-0571-4481-8CCC-4E0475247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72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3">
            <a:extLst>
              <a:ext uri="{FF2B5EF4-FFF2-40B4-BE49-F238E27FC236}">
                <a16:creationId xmlns:a16="http://schemas.microsoft.com/office/drawing/2014/main" id="{D5AFA684-DA00-4146-9B69-E9AFEB678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78" t="12718" r="5062" b="23842"/>
          <a:stretch/>
        </p:blipFill>
        <p:spPr bwMode="auto">
          <a:xfrm>
            <a:off x="1058663" y="1583386"/>
            <a:ext cx="8038805" cy="2744220"/>
          </a:xfrm>
          <a:prstGeom prst="rect">
            <a:avLst/>
          </a:prstGeom>
        </p:spPr>
      </p:pic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A9CFF206-382D-4877-A03D-1D63E20CFB6E}"/>
              </a:ext>
            </a:extLst>
          </p:cNvPr>
          <p:cNvSpPr/>
          <p:nvPr/>
        </p:nvSpPr>
        <p:spPr>
          <a:xfrm>
            <a:off x="60787" y="4973806"/>
            <a:ext cx="929608" cy="122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7039DD7-C124-485B-A92F-581ED83E58E8}"/>
              </a:ext>
            </a:extLst>
          </p:cNvPr>
          <p:cNvSpPr/>
          <p:nvPr/>
        </p:nvSpPr>
        <p:spPr>
          <a:xfrm>
            <a:off x="34166" y="3715299"/>
            <a:ext cx="956230" cy="122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3EBB7577-1BC4-4127-B1B6-282BDABF7061}"/>
              </a:ext>
            </a:extLst>
          </p:cNvPr>
          <p:cNvSpPr/>
          <p:nvPr/>
        </p:nvSpPr>
        <p:spPr>
          <a:xfrm>
            <a:off x="23433" y="1601619"/>
            <a:ext cx="966962" cy="20755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14FD2B0E-BC17-4443-8B58-76D7BB878F89}"/>
              </a:ext>
            </a:extLst>
          </p:cNvPr>
          <p:cNvSpPr/>
          <p:nvPr/>
        </p:nvSpPr>
        <p:spPr>
          <a:xfrm>
            <a:off x="20512" y="788473"/>
            <a:ext cx="969884" cy="7843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6185A555-401A-4217-9F82-48D87C877729}"/>
              </a:ext>
            </a:extLst>
          </p:cNvPr>
          <p:cNvSpPr/>
          <p:nvPr/>
        </p:nvSpPr>
        <p:spPr>
          <a:xfrm>
            <a:off x="1028931" y="4936125"/>
            <a:ext cx="8038804" cy="12951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298894D-685B-4E39-995C-7CEF3AA5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E97D805-F683-4A6A-B4C6-32BAFA2B6E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Потребность в поставках металлоконструкций 2020 г. </a:t>
            </a:r>
          </a:p>
        </p:txBody>
      </p:sp>
      <p:grpSp>
        <p:nvGrpSpPr>
          <p:cNvPr id="5" name="Группа 98">
            <a:extLst>
              <a:ext uri="{FF2B5EF4-FFF2-40B4-BE49-F238E27FC236}">
                <a16:creationId xmlns:a16="http://schemas.microsoft.com/office/drawing/2014/main" id="{2FBDBD34-EA27-4646-ABEA-791620487835}"/>
              </a:ext>
            </a:extLst>
          </p:cNvPr>
          <p:cNvGrpSpPr/>
          <p:nvPr/>
        </p:nvGrpSpPr>
        <p:grpSpPr>
          <a:xfrm>
            <a:off x="1142464" y="876083"/>
            <a:ext cx="7767287" cy="390956"/>
            <a:chOff x="2928951" y="2338077"/>
            <a:chExt cx="7767287" cy="3909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260F4F-F714-42CC-9C1B-EE90F963960B}"/>
                </a:ext>
              </a:extLst>
            </p:cNvPr>
            <p:cNvSpPr txBox="1"/>
            <p:nvPr/>
          </p:nvSpPr>
          <p:spPr>
            <a:xfrm>
              <a:off x="2928951" y="2359701"/>
              <a:ext cx="71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2020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0953D-3A0E-42E9-A80B-6D9EABAAEB93}"/>
                </a:ext>
              </a:extLst>
            </p:cNvPr>
            <p:cNvSpPr txBox="1"/>
            <p:nvPr/>
          </p:nvSpPr>
          <p:spPr>
            <a:xfrm>
              <a:off x="4300803" y="2349287"/>
              <a:ext cx="71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2021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B81A43-B261-4CD2-BF52-B3A4FEB8E143}"/>
                </a:ext>
              </a:extLst>
            </p:cNvPr>
            <p:cNvSpPr txBox="1"/>
            <p:nvPr/>
          </p:nvSpPr>
          <p:spPr>
            <a:xfrm>
              <a:off x="5808284" y="2358774"/>
              <a:ext cx="71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2022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EA2FC9-2CB0-461F-B1CA-38DF4D818AD3}"/>
                </a:ext>
              </a:extLst>
            </p:cNvPr>
            <p:cNvSpPr txBox="1"/>
            <p:nvPr/>
          </p:nvSpPr>
          <p:spPr>
            <a:xfrm>
              <a:off x="7173689" y="2349287"/>
              <a:ext cx="71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2023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2A8A21-905E-4CAF-A920-11D62C67C8CE}"/>
                </a:ext>
              </a:extLst>
            </p:cNvPr>
            <p:cNvSpPr txBox="1"/>
            <p:nvPr/>
          </p:nvSpPr>
          <p:spPr>
            <a:xfrm>
              <a:off x="8582780" y="2349287"/>
              <a:ext cx="71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2024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364BF5-B419-46B4-8F66-86C41B2A183F}"/>
                </a:ext>
              </a:extLst>
            </p:cNvPr>
            <p:cNvSpPr txBox="1"/>
            <p:nvPr/>
          </p:nvSpPr>
          <p:spPr>
            <a:xfrm>
              <a:off x="9983970" y="2338077"/>
              <a:ext cx="71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/>
                <a:t>2025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F5DD911-B2BD-4ADF-A15B-C37210A9478A}"/>
              </a:ext>
            </a:extLst>
          </p:cNvPr>
          <p:cNvSpPr txBox="1"/>
          <p:nvPr/>
        </p:nvSpPr>
        <p:spPr>
          <a:xfrm>
            <a:off x="-459285" y="1058793"/>
            <a:ext cx="17887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План ЗМК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7D7949B-9EE5-4ECD-84C0-BF26BEEB1D76}"/>
              </a:ext>
            </a:extLst>
          </p:cNvPr>
          <p:cNvSpPr/>
          <p:nvPr/>
        </p:nvSpPr>
        <p:spPr>
          <a:xfrm>
            <a:off x="1041160" y="1441181"/>
            <a:ext cx="8046096" cy="894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Равнобедренный треугольник 16">
            <a:extLst>
              <a:ext uri="{FF2B5EF4-FFF2-40B4-BE49-F238E27FC236}">
                <a16:creationId xmlns:a16="http://schemas.microsoft.com/office/drawing/2014/main" id="{A6F9EDB9-7C61-430D-8F9C-3DD2323F95AA}"/>
              </a:ext>
            </a:extLst>
          </p:cNvPr>
          <p:cNvSpPr/>
          <p:nvPr/>
        </p:nvSpPr>
        <p:spPr>
          <a:xfrm rot="10800000">
            <a:off x="1371833" y="1415068"/>
            <a:ext cx="180000" cy="180000"/>
          </a:xfrm>
          <a:prstGeom prst="triangle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E580CB-E4E7-4D25-A536-2D574439384A}"/>
              </a:ext>
            </a:extLst>
          </p:cNvPr>
          <p:cNvSpPr txBox="1"/>
          <p:nvPr/>
        </p:nvSpPr>
        <p:spPr>
          <a:xfrm>
            <a:off x="874352" y="1202514"/>
            <a:ext cx="133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4 Партнера ЗМК</a:t>
            </a:r>
            <a:br>
              <a:rPr lang="ru-RU" sz="900" dirty="0"/>
            </a:br>
            <a:endParaRPr lang="ru-RU" sz="900" dirty="0"/>
          </a:p>
        </p:txBody>
      </p:sp>
      <p:sp>
        <p:nvSpPr>
          <p:cNvPr id="31" name="Равнобедренный треугольник 30">
            <a:extLst>
              <a:ext uri="{FF2B5EF4-FFF2-40B4-BE49-F238E27FC236}">
                <a16:creationId xmlns:a16="http://schemas.microsoft.com/office/drawing/2014/main" id="{530C29E9-92AE-4716-BA1A-0887E5894355}"/>
              </a:ext>
            </a:extLst>
          </p:cNvPr>
          <p:cNvSpPr/>
          <p:nvPr/>
        </p:nvSpPr>
        <p:spPr>
          <a:xfrm rot="10800000">
            <a:off x="4269193" y="1431352"/>
            <a:ext cx="180000" cy="180000"/>
          </a:xfrm>
          <a:prstGeom prst="triangle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135269-C6B1-4795-8E8B-713EC8C3AB54}"/>
              </a:ext>
            </a:extLst>
          </p:cNvPr>
          <p:cNvSpPr txBox="1"/>
          <p:nvPr/>
        </p:nvSpPr>
        <p:spPr>
          <a:xfrm>
            <a:off x="3699992" y="1196807"/>
            <a:ext cx="133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6 </a:t>
            </a:r>
            <a:r>
              <a:rPr lang="ru-RU" sz="900" b="1" dirty="0"/>
              <a:t>Партнеров ЗМК</a:t>
            </a:r>
            <a:br>
              <a:rPr lang="ru-RU" sz="900" dirty="0"/>
            </a:br>
            <a:endParaRPr lang="ru-RU" sz="900" dirty="0"/>
          </a:p>
        </p:txBody>
      </p: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36F188E1-8B04-4C41-A1A9-F02720EC3715}"/>
              </a:ext>
            </a:extLst>
          </p:cNvPr>
          <p:cNvSpPr/>
          <p:nvPr/>
        </p:nvSpPr>
        <p:spPr>
          <a:xfrm rot="10800000">
            <a:off x="5687830" y="1416658"/>
            <a:ext cx="180000" cy="180000"/>
          </a:xfrm>
          <a:prstGeom prst="triangle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D485D2-3A7E-4B7C-B4D5-CA349F81D98D}"/>
              </a:ext>
            </a:extLst>
          </p:cNvPr>
          <p:cNvSpPr txBox="1"/>
          <p:nvPr/>
        </p:nvSpPr>
        <p:spPr>
          <a:xfrm>
            <a:off x="5138115" y="1202514"/>
            <a:ext cx="133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8</a:t>
            </a:r>
            <a:r>
              <a:rPr lang="en-US" sz="900" b="1" dirty="0"/>
              <a:t> </a:t>
            </a:r>
            <a:r>
              <a:rPr lang="ru-RU" sz="900" b="1" dirty="0"/>
              <a:t>Партнеров ЗМК</a:t>
            </a:r>
            <a:br>
              <a:rPr lang="ru-RU" sz="900" dirty="0"/>
            </a:br>
            <a:endParaRPr lang="ru-RU" sz="900" dirty="0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2AC02B67-B59A-433D-92BD-E78B248316BA}"/>
              </a:ext>
            </a:extLst>
          </p:cNvPr>
          <p:cNvSpPr/>
          <p:nvPr/>
        </p:nvSpPr>
        <p:spPr>
          <a:xfrm rot="10800000">
            <a:off x="8518224" y="1435143"/>
            <a:ext cx="180000" cy="180000"/>
          </a:xfrm>
          <a:prstGeom prst="triangle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1033AC-5DC0-41E1-B11C-9FDF8A26A759}"/>
              </a:ext>
            </a:extLst>
          </p:cNvPr>
          <p:cNvSpPr txBox="1"/>
          <p:nvPr/>
        </p:nvSpPr>
        <p:spPr>
          <a:xfrm>
            <a:off x="7659723" y="1209362"/>
            <a:ext cx="173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1</a:t>
            </a:r>
            <a:r>
              <a:rPr lang="ru-RU" sz="900" b="1" dirty="0"/>
              <a:t>2Партнеров ЗМК</a:t>
            </a:r>
            <a:br>
              <a:rPr lang="ru-RU" sz="900" dirty="0"/>
            </a:br>
            <a:endParaRPr lang="ru-RU" sz="9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B18867D-A558-4FBA-AC86-1CF2F44DDDDB}"/>
              </a:ext>
            </a:extLst>
          </p:cNvPr>
          <p:cNvSpPr txBox="1"/>
          <p:nvPr/>
        </p:nvSpPr>
        <p:spPr>
          <a:xfrm>
            <a:off x="1055552" y="4931359"/>
            <a:ext cx="4467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Мы даем:</a:t>
            </a:r>
          </a:p>
          <a:p>
            <a:pPr marL="342900" indent="-342900">
              <a:buAutoNum type="arabicPeriod"/>
            </a:pPr>
            <a:r>
              <a:rPr lang="ru-RU" sz="1400" b="1" dirty="0"/>
              <a:t>Средняя загрузка 300 т/</a:t>
            </a:r>
            <a:r>
              <a:rPr lang="ru-RU" sz="1400" b="1" dirty="0" err="1"/>
              <a:t>мес</a:t>
            </a:r>
            <a:endParaRPr lang="ru-RU" sz="1400" b="1" dirty="0"/>
          </a:p>
          <a:p>
            <a:pPr marL="342900" indent="-342900">
              <a:buAutoNum type="arabicPeriod"/>
            </a:pPr>
            <a:r>
              <a:rPr lang="ru-RU" sz="1400" b="1" dirty="0"/>
              <a:t>График загрузки</a:t>
            </a:r>
          </a:p>
          <a:p>
            <a:pPr marL="342900" indent="-342900">
              <a:buAutoNum type="arabicPeriod"/>
            </a:pPr>
            <a:r>
              <a:rPr lang="ru-RU" sz="1400" b="1" dirty="0"/>
              <a:t>Депозит</a:t>
            </a:r>
          </a:p>
          <a:p>
            <a:pPr marL="342900" indent="-342900">
              <a:buAutoNum type="arabicPeriod"/>
            </a:pPr>
            <a:r>
              <a:rPr lang="ru-RU" sz="1400" b="1" dirty="0"/>
              <a:t>Авансирование</a:t>
            </a:r>
          </a:p>
          <a:p>
            <a:pPr marL="342900" indent="-342900">
              <a:buAutoNum type="arabicPeriod"/>
            </a:pPr>
            <a:r>
              <a:rPr lang="ru-RU" sz="1400" b="1" dirty="0"/>
              <a:t>Давальческий металл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E19F5B-69E9-4FAD-86A9-AA15B67DA814}"/>
              </a:ext>
            </a:extLst>
          </p:cNvPr>
          <p:cNvSpPr txBox="1"/>
          <p:nvPr/>
        </p:nvSpPr>
        <p:spPr>
          <a:xfrm>
            <a:off x="5004800" y="4939789"/>
            <a:ext cx="40260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Мы требуем:</a:t>
            </a:r>
          </a:p>
          <a:p>
            <a:pPr marL="342900" indent="-342900">
              <a:buAutoNum type="arabicPeriod"/>
            </a:pPr>
            <a:r>
              <a:rPr lang="ru-RU" sz="1400" b="1" dirty="0"/>
              <a:t>Цена за передел определяется аукционом, начальная цена 25 тыс. р/т</a:t>
            </a:r>
          </a:p>
          <a:p>
            <a:pPr marL="342900" indent="-342900">
              <a:buAutoNum type="arabicPeriod"/>
            </a:pPr>
            <a:r>
              <a:rPr lang="ru-RU" sz="1400" b="1" dirty="0"/>
              <a:t>Доступ представителя для контроля качества</a:t>
            </a:r>
          </a:p>
          <a:p>
            <a:pPr marL="342900" indent="-342900">
              <a:buAutoNum type="arabicPeriod"/>
            </a:pPr>
            <a:r>
              <a:rPr lang="ru-RU" sz="1400" b="1" dirty="0"/>
              <a:t>Гарантии наличия мощностей </a:t>
            </a:r>
          </a:p>
        </p:txBody>
      </p:sp>
      <p:sp>
        <p:nvSpPr>
          <p:cNvPr id="61" name="Блок-схема: узел 60">
            <a:extLst>
              <a:ext uri="{FF2B5EF4-FFF2-40B4-BE49-F238E27FC236}">
                <a16:creationId xmlns:a16="http://schemas.microsoft.com/office/drawing/2014/main" id="{7F7B63EB-D357-42DE-8DB7-3FBDE2FEE6BC}"/>
              </a:ext>
            </a:extLst>
          </p:cNvPr>
          <p:cNvSpPr/>
          <p:nvPr/>
        </p:nvSpPr>
        <p:spPr>
          <a:xfrm>
            <a:off x="1854732" y="1901549"/>
            <a:ext cx="685800" cy="667512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16 </a:t>
            </a:r>
            <a:r>
              <a:rPr lang="ru-RU" sz="1200" dirty="0" err="1"/>
              <a:t>тт</a:t>
            </a:r>
            <a:r>
              <a:rPr lang="ru-RU" sz="1200" dirty="0"/>
              <a:t> м/к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89C5677-F875-4FC5-8616-55B40F14EAC9}"/>
              </a:ext>
            </a:extLst>
          </p:cNvPr>
          <p:cNvSpPr txBox="1"/>
          <p:nvPr/>
        </p:nvSpPr>
        <p:spPr>
          <a:xfrm>
            <a:off x="-510328" y="2445951"/>
            <a:ext cx="17887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/>
              <a:t>Поставки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E57491D-E687-40AF-AAA8-B9E5F4AC8982}"/>
              </a:ext>
            </a:extLst>
          </p:cNvPr>
          <p:cNvSpPr txBox="1"/>
          <p:nvPr/>
        </p:nvSpPr>
        <p:spPr>
          <a:xfrm>
            <a:off x="22251" y="5060770"/>
            <a:ext cx="178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Суть </a:t>
            </a:r>
          </a:p>
          <a:p>
            <a:r>
              <a:rPr lang="ru-RU" sz="1000" b="1" dirty="0"/>
              <a:t>предложения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D8F04CB-38B5-431A-BE37-A73E800534E0}"/>
              </a:ext>
            </a:extLst>
          </p:cNvPr>
          <p:cNvSpPr txBox="1"/>
          <p:nvPr/>
        </p:nvSpPr>
        <p:spPr>
          <a:xfrm>
            <a:off x="1551833" y="2118137"/>
            <a:ext cx="227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1456DCB-4AE0-45F9-B1EE-C7F0C27F0C29}"/>
              </a:ext>
            </a:extLst>
          </p:cNvPr>
          <p:cNvSpPr txBox="1"/>
          <p:nvPr/>
        </p:nvSpPr>
        <p:spPr>
          <a:xfrm>
            <a:off x="2643439" y="2272025"/>
            <a:ext cx="227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7C44E09-7337-4ABE-AA2C-5CE6188DFA06}"/>
              </a:ext>
            </a:extLst>
          </p:cNvPr>
          <p:cNvSpPr txBox="1"/>
          <p:nvPr/>
        </p:nvSpPr>
        <p:spPr>
          <a:xfrm>
            <a:off x="1974206" y="2688627"/>
            <a:ext cx="227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2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2A6F12E0-2CC3-41AF-9B21-3BF244379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458" r="47865"/>
          <a:stretch/>
        </p:blipFill>
        <p:spPr>
          <a:xfrm>
            <a:off x="5535659" y="4007029"/>
            <a:ext cx="1289115" cy="792948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BBCFC2C6-138D-4DCE-ADAC-50B3CB601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266" y="4011160"/>
            <a:ext cx="4000635" cy="841854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0B529678-C221-4F36-A5DA-2BE3D1E1755C}"/>
              </a:ext>
            </a:extLst>
          </p:cNvPr>
          <p:cNvSpPr/>
          <p:nvPr/>
        </p:nvSpPr>
        <p:spPr>
          <a:xfrm>
            <a:off x="2644930" y="4692015"/>
            <a:ext cx="716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Ферма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491D1EED-F529-41A3-A3BE-0B6225CF3F93}"/>
              </a:ext>
            </a:extLst>
          </p:cNvPr>
          <p:cNvSpPr/>
          <p:nvPr/>
        </p:nvSpPr>
        <p:spPr>
          <a:xfrm>
            <a:off x="5205670" y="4713836"/>
            <a:ext cx="17796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Балочное покрытие </a:t>
            </a: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89C31B5F-4697-4C9E-A5EF-44E25D213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46" r="-47546"/>
          <a:stretch/>
        </p:blipFill>
        <p:spPr>
          <a:xfrm>
            <a:off x="7125240" y="4007578"/>
            <a:ext cx="2472662" cy="781550"/>
          </a:xfrm>
          <a:prstGeom prst="rect">
            <a:avLst/>
          </a:prstGeom>
        </p:spPr>
      </p:pic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48DA4687-AE77-46C2-9F21-0A89D4219333}"/>
              </a:ext>
            </a:extLst>
          </p:cNvPr>
          <p:cNvSpPr/>
          <p:nvPr/>
        </p:nvSpPr>
        <p:spPr>
          <a:xfrm>
            <a:off x="7156689" y="4701630"/>
            <a:ext cx="1056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Шпренгель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1F2F4A2-3AFE-4BAE-B938-13E19C748A63}"/>
              </a:ext>
            </a:extLst>
          </p:cNvPr>
          <p:cNvSpPr txBox="1"/>
          <p:nvPr/>
        </p:nvSpPr>
        <p:spPr>
          <a:xfrm>
            <a:off x="2275822" y="1193496"/>
            <a:ext cx="133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5 Партнеров ЗМК</a:t>
            </a:r>
            <a:br>
              <a:rPr lang="ru-RU" sz="900" dirty="0"/>
            </a:br>
            <a:endParaRPr lang="ru-RU" sz="900" dirty="0"/>
          </a:p>
        </p:txBody>
      </p:sp>
      <p:sp>
        <p:nvSpPr>
          <p:cNvPr id="82" name="Равнобедренный треугольник 81">
            <a:extLst>
              <a:ext uri="{FF2B5EF4-FFF2-40B4-BE49-F238E27FC236}">
                <a16:creationId xmlns:a16="http://schemas.microsoft.com/office/drawing/2014/main" id="{6F7A58D0-44BD-41CE-8C48-46BD5F4F239C}"/>
              </a:ext>
            </a:extLst>
          </p:cNvPr>
          <p:cNvSpPr/>
          <p:nvPr/>
        </p:nvSpPr>
        <p:spPr>
          <a:xfrm rot="10800000">
            <a:off x="2818419" y="1403386"/>
            <a:ext cx="180000" cy="180000"/>
          </a:xfrm>
          <a:prstGeom prst="triangle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0D72619-5853-4FEC-AEC9-D8D7E09F0C28}"/>
              </a:ext>
            </a:extLst>
          </p:cNvPr>
          <p:cNvSpPr txBox="1"/>
          <p:nvPr/>
        </p:nvSpPr>
        <p:spPr>
          <a:xfrm>
            <a:off x="33247" y="4307765"/>
            <a:ext cx="178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Типы</a:t>
            </a:r>
          </a:p>
          <a:p>
            <a:r>
              <a:rPr lang="ru-RU" sz="1000" b="1" dirty="0"/>
              <a:t> конструкций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A73B180-541F-4CB6-81A9-ABFDD195B3DA}"/>
              </a:ext>
            </a:extLst>
          </p:cNvPr>
          <p:cNvSpPr txBox="1"/>
          <p:nvPr/>
        </p:nvSpPr>
        <p:spPr>
          <a:xfrm>
            <a:off x="6609811" y="1214432"/>
            <a:ext cx="133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10 Партнеров ЗМК</a:t>
            </a:r>
            <a:br>
              <a:rPr lang="ru-RU" sz="900" dirty="0"/>
            </a:br>
            <a:endParaRPr lang="ru-RU" sz="900" dirty="0"/>
          </a:p>
        </p:txBody>
      </p:sp>
      <p:sp>
        <p:nvSpPr>
          <p:cNvPr id="85" name="Равнобедренный треугольник 84">
            <a:extLst>
              <a:ext uri="{FF2B5EF4-FFF2-40B4-BE49-F238E27FC236}">
                <a16:creationId xmlns:a16="http://schemas.microsoft.com/office/drawing/2014/main" id="{BC6E4AAD-C47A-4B8F-8C7D-9D1306A4CCA7}"/>
              </a:ext>
            </a:extLst>
          </p:cNvPr>
          <p:cNvSpPr/>
          <p:nvPr/>
        </p:nvSpPr>
        <p:spPr>
          <a:xfrm rot="10800000">
            <a:off x="7125308" y="1403385"/>
            <a:ext cx="180000" cy="180000"/>
          </a:xfrm>
          <a:prstGeom prst="triangle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B6A4DE2C-6B14-4B9F-B4E1-B51F29940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02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DA24119E-5F73-4890-BF83-AEC27A235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78" t="12718" r="5062" b="23842"/>
          <a:stretch/>
        </p:blipFill>
        <p:spPr bwMode="auto">
          <a:xfrm>
            <a:off x="198966" y="704085"/>
            <a:ext cx="8746067" cy="293242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F4B78D-0F8B-4B2E-A011-2E2A679F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1ACB7B3-46CF-4211-880B-EB68F0617E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Мероприятия по отбору</a:t>
            </a:r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27756C98-0AFC-4DCD-B2FB-F1DA3AA997B0}"/>
              </a:ext>
            </a:extLst>
          </p:cNvPr>
          <p:cNvSpPr/>
          <p:nvPr/>
        </p:nvSpPr>
        <p:spPr>
          <a:xfrm>
            <a:off x="1305720" y="1027994"/>
            <a:ext cx="685800" cy="667512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16 </a:t>
            </a:r>
            <a:r>
              <a:rPr lang="ru-RU" sz="1200" dirty="0" err="1"/>
              <a:t>тт</a:t>
            </a:r>
            <a:r>
              <a:rPr lang="ru-RU" sz="1200" dirty="0"/>
              <a:t> м/к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A5E85E-32DB-4916-B71E-7E4C91559790}"/>
              </a:ext>
            </a:extLst>
          </p:cNvPr>
          <p:cNvSpPr txBox="1"/>
          <p:nvPr/>
        </p:nvSpPr>
        <p:spPr>
          <a:xfrm>
            <a:off x="5096935" y="3662057"/>
            <a:ext cx="2074332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ЗМК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725FF-0876-40CA-88AA-24E8DAB411C8}"/>
              </a:ext>
            </a:extLst>
          </p:cNvPr>
          <p:cNvSpPr txBox="1"/>
          <p:nvPr/>
        </p:nvSpPr>
        <p:spPr>
          <a:xfrm>
            <a:off x="457200" y="3833945"/>
            <a:ext cx="4639735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35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400" b="1" dirty="0"/>
              <a:t>Проводим официальный тендер на электронной торговой площадке</a:t>
            </a:r>
            <a:br>
              <a:rPr lang="ru-RU" sz="1400" b="1" dirty="0"/>
            </a:br>
            <a:r>
              <a:rPr lang="ru-RU" sz="1400" b="1" dirty="0"/>
              <a:t>по выкупу мощностей ЗМК и разработки КМ в 2020году</a:t>
            </a:r>
          </a:p>
          <a:p>
            <a:endParaRPr lang="ru-RU" sz="1400" b="1" dirty="0"/>
          </a:p>
          <a:p>
            <a:r>
              <a:rPr lang="ru-RU" sz="1400" b="1" dirty="0"/>
              <a:t>Пилотные регионы в 2020 году</a:t>
            </a:r>
          </a:p>
          <a:p>
            <a:endParaRPr lang="ru-RU" sz="1400" b="1" dirty="0"/>
          </a:p>
          <a:p>
            <a:r>
              <a:rPr lang="ru-RU" sz="1400" b="1" dirty="0"/>
              <a:t>Планируемый объем сотрудничества с каждым ЗМК до конца 2020 года</a:t>
            </a:r>
          </a:p>
          <a:p>
            <a:endParaRPr lang="ru-RU" sz="1400" b="1" dirty="0"/>
          </a:p>
          <a:p>
            <a:r>
              <a:rPr lang="ru-RU" sz="1400" b="1" dirty="0"/>
              <a:t>Запуск тендера</a:t>
            </a:r>
          </a:p>
          <a:p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81BDD44-1D27-4B0C-A9CC-52794E135941}"/>
              </a:ext>
            </a:extLst>
          </p:cNvPr>
          <p:cNvSpPr/>
          <p:nvPr/>
        </p:nvSpPr>
        <p:spPr>
          <a:xfrm>
            <a:off x="5467350" y="4703844"/>
            <a:ext cx="1441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ЦФО и СЗФО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4C9CA4-8A1E-4A63-AFD0-34EBF1728F77}"/>
              </a:ext>
            </a:extLst>
          </p:cNvPr>
          <p:cNvSpPr/>
          <p:nvPr/>
        </p:nvSpPr>
        <p:spPr>
          <a:xfrm>
            <a:off x="5467350" y="5159973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300 т/</a:t>
            </a:r>
            <a:r>
              <a:rPr lang="ru-RU" b="1" dirty="0" err="1">
                <a:solidFill>
                  <a:schemeClr val="accent2"/>
                </a:solidFill>
              </a:rPr>
              <a:t>мес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9041F51-CC57-4203-B8C7-6A12E6A01260}"/>
              </a:ext>
            </a:extLst>
          </p:cNvPr>
          <p:cNvSpPr/>
          <p:nvPr/>
        </p:nvSpPr>
        <p:spPr>
          <a:xfrm>
            <a:off x="5467350" y="40874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ДОГОВОР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29176BA-0544-4289-B5BF-E8E2BB8549BE}"/>
              </a:ext>
            </a:extLst>
          </p:cNvPr>
          <p:cNvSpPr/>
          <p:nvPr/>
        </p:nvSpPr>
        <p:spPr>
          <a:xfrm>
            <a:off x="5459783" y="5842576"/>
            <a:ext cx="14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Апрель 2020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69199ED-6AF1-440C-BFA4-FDAC92728E07}"/>
              </a:ext>
            </a:extLst>
          </p:cNvPr>
          <p:cNvSpPr/>
          <p:nvPr/>
        </p:nvSpPr>
        <p:spPr>
          <a:xfrm>
            <a:off x="1571625" y="2269015"/>
            <a:ext cx="6969995" cy="338554"/>
          </a:xfrm>
          <a:prstGeom prst="roundRect">
            <a:avLst/>
          </a:prstGeom>
          <a:gradFill flip="none" rotWithShape="1">
            <a:gsLst>
              <a:gs pos="1000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60 </a:t>
            </a:r>
            <a:r>
              <a:rPr lang="ru-RU" dirty="0" err="1"/>
              <a:t>шт</a:t>
            </a:r>
            <a:r>
              <a:rPr lang="ru-RU" dirty="0"/>
              <a:t> КМ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D1DF8A-D9DA-4EAC-BFE7-6F67B98273ED}"/>
              </a:ext>
            </a:extLst>
          </p:cNvPr>
          <p:cNvSpPr txBox="1"/>
          <p:nvPr/>
        </p:nvSpPr>
        <p:spPr>
          <a:xfrm>
            <a:off x="7247469" y="3662057"/>
            <a:ext cx="1697564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Проектировщики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D4ABC83-D541-49B5-AAAA-ECA0108D88FC}"/>
              </a:ext>
            </a:extLst>
          </p:cNvPr>
          <p:cNvSpPr/>
          <p:nvPr/>
        </p:nvSpPr>
        <p:spPr>
          <a:xfrm>
            <a:off x="7457017" y="40435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ДОГОВОР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AE36E2A-B24A-4749-AEB8-226AFC9D7059}"/>
              </a:ext>
            </a:extLst>
          </p:cNvPr>
          <p:cNvSpPr/>
          <p:nvPr/>
        </p:nvSpPr>
        <p:spPr>
          <a:xfrm>
            <a:off x="7457017" y="4678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РФ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4B2C3FB-8726-4A39-A28D-77E0111BFB5D}"/>
              </a:ext>
            </a:extLst>
          </p:cNvPr>
          <p:cNvSpPr/>
          <p:nvPr/>
        </p:nvSpPr>
        <p:spPr>
          <a:xfrm>
            <a:off x="7457017" y="511975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60 </a:t>
            </a:r>
            <a:r>
              <a:rPr lang="ru-RU" b="1" dirty="0" err="1">
                <a:solidFill>
                  <a:schemeClr val="accent1"/>
                </a:solidFill>
              </a:rPr>
              <a:t>шт</a:t>
            </a:r>
            <a:r>
              <a:rPr lang="ru-RU" b="1" dirty="0">
                <a:solidFill>
                  <a:schemeClr val="accent1"/>
                </a:solidFill>
              </a:rPr>
              <a:t>/год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E41F903-A2E5-4DAA-AA90-6200760D1AF7}"/>
              </a:ext>
            </a:extLst>
          </p:cNvPr>
          <p:cNvSpPr/>
          <p:nvPr/>
        </p:nvSpPr>
        <p:spPr>
          <a:xfrm>
            <a:off x="7376598" y="5810647"/>
            <a:ext cx="126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Июнь 2020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D8D6A0-52CD-435A-B431-49A593C12990}"/>
              </a:ext>
            </a:extLst>
          </p:cNvPr>
          <p:cNvSpPr txBox="1"/>
          <p:nvPr/>
        </p:nvSpPr>
        <p:spPr>
          <a:xfrm>
            <a:off x="1112742" y="1417765"/>
            <a:ext cx="227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84F46-B012-461D-A938-407F717DFDD7}"/>
              </a:ext>
            </a:extLst>
          </p:cNvPr>
          <p:cNvSpPr txBox="1"/>
          <p:nvPr/>
        </p:nvSpPr>
        <p:spPr>
          <a:xfrm>
            <a:off x="2204348" y="1571653"/>
            <a:ext cx="227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73DC2D-E06A-4437-9889-4B335D3183EC}"/>
              </a:ext>
            </a:extLst>
          </p:cNvPr>
          <p:cNvSpPr txBox="1"/>
          <p:nvPr/>
        </p:nvSpPr>
        <p:spPr>
          <a:xfrm>
            <a:off x="1535115" y="1988255"/>
            <a:ext cx="227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2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232ADBE-57A0-4EE2-8515-47FCBE9A2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06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5BE11F2-823D-464E-8C1C-0AF9FC489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014FC9E-E26A-4EC1-98E6-95246C5D61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E1BEB6-3AAC-4803-BC2A-61EEF532F726}"/>
              </a:ext>
            </a:extLst>
          </p:cNvPr>
          <p:cNvSpPr/>
          <p:nvPr/>
        </p:nvSpPr>
        <p:spPr>
          <a:xfrm rot="21332410">
            <a:off x="936472" y="1467893"/>
            <a:ext cx="80727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chemeClr val="bg1">
                    <a:lumMod val="50000"/>
                  </a:schemeClr>
                </a:solidFill>
              </a:rPr>
              <a:t>Спасибо за внимание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2954A2-E032-4B0F-98DA-117E5A966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48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1800" dirty="0">
                <a:latin typeface="+mn-lt"/>
                <a:cs typeface="Arial" panose="020B0604020202020204" pitchFamily="34" charset="0"/>
              </a:rPr>
              <a:t>Разделение бизнеса и направления работы </a:t>
            </a:r>
            <a:r>
              <a:rPr lang="en-US" sz="1800" dirty="0">
                <a:latin typeface="+mn-lt"/>
              </a:rPr>
              <a:t> </a:t>
            </a:r>
            <a:endParaRPr lang="ru-RU" sz="1800" dirty="0">
              <a:latin typeface="+mn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3F823F-E1F7-41D1-9FB6-25AE841E59FC}"/>
              </a:ext>
            </a:extLst>
          </p:cNvPr>
          <p:cNvSpPr/>
          <p:nvPr/>
        </p:nvSpPr>
        <p:spPr>
          <a:xfrm>
            <a:off x="2117350" y="1489116"/>
            <a:ext cx="1252329" cy="641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5485" indent="-65485">
              <a:buClr>
                <a:schemeClr val="accent6">
                  <a:lumMod val="75000"/>
                </a:schemeClr>
              </a:buClr>
              <a:buSzPct val="119000"/>
              <a:defRPr/>
            </a:pPr>
            <a:r>
              <a:rPr lang="ru-RU" sz="1400" dirty="0">
                <a:solidFill>
                  <a:schemeClr val="bg1"/>
                </a:solidFill>
              </a:rPr>
              <a:t>Девелопмент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1692A51-AF17-47FB-BDBC-AFA5E51A96F6}"/>
              </a:ext>
            </a:extLst>
          </p:cNvPr>
          <p:cNvSpPr/>
          <p:nvPr/>
        </p:nvSpPr>
        <p:spPr>
          <a:xfrm>
            <a:off x="4013994" y="2942438"/>
            <a:ext cx="1443343" cy="654465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/>
          <a:lstStyle/>
          <a:p>
            <a:pPr>
              <a:buClr>
                <a:schemeClr val="accent6">
                  <a:lumMod val="75000"/>
                </a:schemeClr>
              </a:buClr>
              <a:buSzPct val="119000"/>
              <a:defRPr/>
            </a:pPr>
            <a:endParaRPr lang="ru-RU" sz="750" b="1" dirty="0">
              <a:solidFill>
                <a:schemeClr val="tx1"/>
              </a:solidFill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3238BC15-FD4B-48F2-B526-4A66C5A4D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01" y="2979577"/>
            <a:ext cx="1236209" cy="60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96D75A4-9011-44E4-B05C-C18F56EA8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101" y="4214079"/>
            <a:ext cx="1366174" cy="64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FD40224-F69F-4568-8C05-3B3EEAE79551}"/>
              </a:ext>
            </a:extLst>
          </p:cNvPr>
          <p:cNvSpPr/>
          <p:nvPr/>
        </p:nvSpPr>
        <p:spPr>
          <a:xfrm>
            <a:off x="3983372" y="2900338"/>
            <a:ext cx="16124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485" indent="-65485">
              <a:buClr>
                <a:schemeClr val="accent6">
                  <a:lumMod val="75000"/>
                </a:schemeClr>
              </a:buClr>
              <a:buSzPct val="119000"/>
              <a:defRPr/>
            </a:pPr>
            <a:r>
              <a:rPr lang="ru-RU" sz="1400" dirty="0">
                <a:solidFill>
                  <a:schemeClr val="bg1"/>
                </a:solidFill>
              </a:rPr>
              <a:t>Ферро Строй </a:t>
            </a:r>
            <a:endParaRPr lang="en-US" sz="1400" dirty="0">
              <a:solidFill>
                <a:schemeClr val="bg1"/>
              </a:solidFill>
            </a:endParaRPr>
          </a:p>
          <a:p>
            <a:pPr marL="65485" indent="-65485">
              <a:buClr>
                <a:schemeClr val="accent6">
                  <a:lumMod val="75000"/>
                </a:schemeClr>
              </a:buClr>
              <a:buSzPct val="119000"/>
              <a:defRPr/>
            </a:pPr>
            <a:r>
              <a:rPr lang="ru-RU" sz="1400" dirty="0">
                <a:solidFill>
                  <a:schemeClr val="bg1"/>
                </a:solidFill>
              </a:rPr>
              <a:t>Проектирование +генподряд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7866AD9-2F43-41A8-9BF2-21BDC55D58BF}"/>
              </a:ext>
            </a:extLst>
          </p:cNvPr>
          <p:cNvSpPr/>
          <p:nvPr/>
        </p:nvSpPr>
        <p:spPr>
          <a:xfrm>
            <a:off x="4010423" y="4250457"/>
            <a:ext cx="1446914" cy="610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/>
          <a:lstStyle/>
          <a:p>
            <a:pPr>
              <a:buClr>
                <a:schemeClr val="accent6">
                  <a:lumMod val="75000"/>
                </a:schemeClr>
              </a:buClr>
              <a:buSzPct val="119000"/>
              <a:defRPr/>
            </a:pP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BD9E0B2-B169-48CD-83B4-9CFCF98DD75E}"/>
              </a:ext>
            </a:extLst>
          </p:cNvPr>
          <p:cNvSpPr/>
          <p:nvPr/>
        </p:nvSpPr>
        <p:spPr>
          <a:xfrm>
            <a:off x="3999679" y="4400618"/>
            <a:ext cx="15207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485" indent="-65485">
              <a:buClr>
                <a:schemeClr val="accent6">
                  <a:lumMod val="75000"/>
                </a:schemeClr>
              </a:buClr>
              <a:buSzPct val="119000"/>
              <a:defRPr/>
            </a:pPr>
            <a:r>
              <a:rPr lang="ru-RU" sz="1400" dirty="0">
                <a:solidFill>
                  <a:schemeClr val="bg1"/>
                </a:solidFill>
              </a:rPr>
              <a:t>Поставка зданий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56">
            <a:extLst>
              <a:ext uri="{FF2B5EF4-FFF2-40B4-BE49-F238E27FC236}">
                <a16:creationId xmlns:a16="http://schemas.microsoft.com/office/drawing/2014/main" id="{9A0180AD-C350-4FD4-862E-618E3FB03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250457"/>
            <a:ext cx="2133600" cy="100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55600" indent="-158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ts val="413"/>
              </a:spcAft>
              <a:buClr>
                <a:srgbClr val="F68B1F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en-US" sz="1400" dirty="0">
                <a:cs typeface="Arial" panose="020B0604020202020204" pitchFamily="34" charset="0"/>
              </a:rPr>
              <a:t>Поставка комплекта здания вместо стройки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413"/>
              </a:spcAft>
              <a:buClr>
                <a:srgbClr val="F68B1F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altLang="en-US" sz="1400" dirty="0">
                <a:cs typeface="Arial" panose="020B0604020202020204" pitchFamily="34" charset="0"/>
              </a:rPr>
              <a:t>РФ+СНГ</a:t>
            </a:r>
            <a:endParaRPr lang="ru-RU" altLang="en-US" sz="1400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E68AFB8-7237-4048-8B1F-209675608855}"/>
              </a:ext>
            </a:extLst>
          </p:cNvPr>
          <p:cNvSpPr/>
          <p:nvPr/>
        </p:nvSpPr>
        <p:spPr>
          <a:xfrm>
            <a:off x="6670328" y="2928883"/>
            <a:ext cx="2419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072" indent="-128588"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 err="1"/>
              <a:t>Проектирование+Стройка</a:t>
            </a:r>
            <a:endParaRPr lang="ru-RU" sz="1400" dirty="0"/>
          </a:p>
          <a:p>
            <a:pPr marL="194072" indent="-128588"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/>
              <a:t>Отработка продуктов</a:t>
            </a:r>
            <a:endParaRPr lang="en-US" sz="1400" dirty="0"/>
          </a:p>
          <a:p>
            <a:pPr marL="65485">
              <a:buClr>
                <a:schemeClr val="accent2"/>
              </a:buClr>
              <a:buSzPct val="120000"/>
            </a:pPr>
            <a:r>
              <a:rPr lang="en-US" sz="1400" dirty="0"/>
              <a:t>     </a:t>
            </a:r>
            <a:r>
              <a:rPr lang="ru-RU" sz="1400" dirty="0"/>
              <a:t> ИЦ на реальных кейсах</a:t>
            </a:r>
            <a:endParaRPr lang="en-US" sz="1400" dirty="0"/>
          </a:p>
          <a:p>
            <a:pPr marL="194072" indent="-128588"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400" dirty="0"/>
              <a:t>Москва МО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D8390C2-CBD7-4EAD-AE53-2155D760E8B9}"/>
              </a:ext>
            </a:extLst>
          </p:cNvPr>
          <p:cNvSpPr/>
          <p:nvPr/>
        </p:nvSpPr>
        <p:spPr>
          <a:xfrm>
            <a:off x="3889998" y="2622980"/>
            <a:ext cx="870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5485">
              <a:buClr>
                <a:schemeClr val="accent2"/>
              </a:buClr>
              <a:buSzPct val="120000"/>
            </a:pPr>
            <a:r>
              <a:rPr lang="ru-RU" sz="1400" dirty="0"/>
              <a:t>Стройка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B715214-A499-4F9A-BEE4-C3F32AFDFF1A}"/>
              </a:ext>
            </a:extLst>
          </p:cNvPr>
          <p:cNvSpPr/>
          <p:nvPr/>
        </p:nvSpPr>
        <p:spPr>
          <a:xfrm>
            <a:off x="3909244" y="3840891"/>
            <a:ext cx="876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sz="1400" dirty="0">
                <a:cs typeface="Arial" panose="020B0604020202020204" pitchFamily="34" charset="0"/>
              </a:rPr>
              <a:t>Поставка</a:t>
            </a: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67879B-EEF5-4A85-9258-136B3D9AC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70" y="2636973"/>
            <a:ext cx="1712190" cy="432048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9F37681-043A-4D38-B0DC-B80ABAE2CFFF}"/>
              </a:ext>
            </a:extLst>
          </p:cNvPr>
          <p:cNvSpPr/>
          <p:nvPr/>
        </p:nvSpPr>
        <p:spPr>
          <a:xfrm>
            <a:off x="2117350" y="3596904"/>
            <a:ext cx="1301784" cy="590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5485" indent="-65485">
              <a:buClr>
                <a:schemeClr val="accent6">
                  <a:lumMod val="75000"/>
                </a:schemeClr>
              </a:buClr>
              <a:buSzPct val="119000"/>
              <a:defRPr/>
            </a:pPr>
            <a:r>
              <a:rPr lang="ru-RU" sz="1400" dirty="0">
                <a:solidFill>
                  <a:schemeClr val="bg1"/>
                </a:solidFill>
              </a:rPr>
              <a:t>Разработка</a:t>
            </a:r>
          </a:p>
          <a:p>
            <a:pPr marL="65485" indent="-65485">
              <a:buClr>
                <a:schemeClr val="accent6">
                  <a:lumMod val="75000"/>
                </a:schemeClr>
              </a:buClr>
              <a:buSzPct val="119000"/>
              <a:defRPr/>
            </a:pPr>
            <a:r>
              <a:rPr lang="ru-RU" sz="1400" dirty="0">
                <a:solidFill>
                  <a:schemeClr val="bg1"/>
                </a:solidFill>
              </a:rPr>
              <a:t>продуктов</a:t>
            </a:r>
          </a:p>
        </p:txBody>
      </p:sp>
      <p:cxnSp>
        <p:nvCxnSpPr>
          <p:cNvPr id="8" name="Соединитель: уступ 7">
            <a:extLst>
              <a:ext uri="{FF2B5EF4-FFF2-40B4-BE49-F238E27FC236}">
                <a16:creationId xmlns:a16="http://schemas.microsoft.com/office/drawing/2014/main" id="{BC2306C8-A398-4C36-82FE-E9F5CFAD7190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 flipV="1">
            <a:off x="1915160" y="1809642"/>
            <a:ext cx="202190" cy="104335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: уступ 25">
            <a:extLst>
              <a:ext uri="{FF2B5EF4-FFF2-40B4-BE49-F238E27FC236}">
                <a16:creationId xmlns:a16="http://schemas.microsoft.com/office/drawing/2014/main" id="{325D70D3-5602-4614-850E-901720E7EABE}"/>
              </a:ext>
            </a:extLst>
          </p:cNvPr>
          <p:cNvCxnSpPr>
            <a:cxnSpLocks/>
            <a:stCxn id="4" idx="3"/>
            <a:endCxn id="37" idx="1"/>
          </p:cNvCxnSpPr>
          <p:nvPr/>
        </p:nvCxnSpPr>
        <p:spPr>
          <a:xfrm>
            <a:off x="1915160" y="2852997"/>
            <a:ext cx="202190" cy="103937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1C68C6AA-8C0B-42B3-A2A2-652DAA54ED45}"/>
              </a:ext>
            </a:extLst>
          </p:cNvPr>
          <p:cNvCxnSpPr>
            <a:cxnSpLocks/>
            <a:stCxn id="37" idx="3"/>
            <a:endCxn id="9" idx="1"/>
          </p:cNvCxnSpPr>
          <p:nvPr/>
        </p:nvCxnSpPr>
        <p:spPr>
          <a:xfrm flipV="1">
            <a:off x="3419134" y="3269671"/>
            <a:ext cx="594860" cy="62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id="{DA54B9D4-865E-49EC-842F-1572E3AE7888}"/>
              </a:ext>
            </a:extLst>
          </p:cNvPr>
          <p:cNvCxnSpPr>
            <a:cxnSpLocks/>
            <a:stCxn id="37" idx="3"/>
            <a:endCxn id="19" idx="1"/>
          </p:cNvCxnSpPr>
          <p:nvPr/>
        </p:nvCxnSpPr>
        <p:spPr>
          <a:xfrm>
            <a:off x="3419134" y="3892371"/>
            <a:ext cx="591289" cy="66337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F7F37A0-1579-4BBC-BA76-E9B15241D886}"/>
              </a:ext>
            </a:extLst>
          </p:cNvPr>
          <p:cNvSpPr/>
          <p:nvPr/>
        </p:nvSpPr>
        <p:spPr>
          <a:xfrm>
            <a:off x="1982355" y="3058117"/>
            <a:ext cx="1665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5485">
              <a:buClr>
                <a:schemeClr val="accent2"/>
              </a:buClr>
              <a:buSzPct val="120000"/>
            </a:pPr>
            <a:r>
              <a:rPr lang="ru-RU" sz="1400" dirty="0"/>
              <a:t>Инжиниринговый </a:t>
            </a:r>
          </a:p>
          <a:p>
            <a:pPr marL="65485">
              <a:buClr>
                <a:schemeClr val="accent2"/>
              </a:buClr>
              <a:buSzPct val="120000"/>
            </a:pPr>
            <a:r>
              <a:rPr lang="ru-RU" sz="1400" dirty="0"/>
              <a:t>центр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27C3A50-2541-4C65-AFF8-871E846AA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49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B6B655B-6652-4137-AF23-EE552D00B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1597"/>
              </p:ext>
            </p:extLst>
          </p:nvPr>
        </p:nvGraphicFramePr>
        <p:xfrm>
          <a:off x="1245671" y="1083452"/>
          <a:ext cx="6538070" cy="482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9035">
                  <a:extLst>
                    <a:ext uri="{9D8B030D-6E8A-4147-A177-3AD203B41FA5}">
                      <a16:colId xmlns:a16="http://schemas.microsoft.com/office/drawing/2014/main" val="2174398144"/>
                    </a:ext>
                  </a:extLst>
                </a:gridCol>
                <a:gridCol w="3269035">
                  <a:extLst>
                    <a:ext uri="{9D8B030D-6E8A-4147-A177-3AD203B41FA5}">
                      <a16:colId xmlns:a16="http://schemas.microsoft.com/office/drawing/2014/main" val="903388020"/>
                    </a:ext>
                  </a:extLst>
                </a:gridCol>
              </a:tblGrid>
              <a:tr h="24120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111308"/>
                  </a:ext>
                </a:extLst>
              </a:tr>
              <a:tr h="24120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897543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B29C7-13B8-4C7E-B9A5-97160AB26F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Итоги 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268242-0856-4A54-97AA-1443890A19D5}"/>
              </a:ext>
            </a:extLst>
          </p:cNvPr>
          <p:cNvSpPr txBox="1"/>
          <p:nvPr/>
        </p:nvSpPr>
        <p:spPr>
          <a:xfrm>
            <a:off x="1576016" y="2550925"/>
            <a:ext cx="3128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ПРОЕКТИРОВАНИЕ выполнено 8 проектов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B0632D-DD34-48EE-8233-AFA087C6C55E}"/>
              </a:ext>
            </a:extLst>
          </p:cNvPr>
          <p:cNvSpPr txBox="1"/>
          <p:nvPr/>
        </p:nvSpPr>
        <p:spPr>
          <a:xfrm>
            <a:off x="4992723" y="2512019"/>
            <a:ext cx="3128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СТРОЙКА 5 объектов в стадии строительства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286985-764C-4449-BC47-E9B0169C53B3}"/>
              </a:ext>
            </a:extLst>
          </p:cNvPr>
          <p:cNvSpPr txBox="1"/>
          <p:nvPr/>
        </p:nvSpPr>
        <p:spPr>
          <a:xfrm>
            <a:off x="1481368" y="5117647"/>
            <a:ext cx="3128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НИОКР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Паркинг М/К + Плиты</a:t>
            </a:r>
          </a:p>
          <a:p>
            <a:pPr marL="0" lvl="1" indent="266700">
              <a:buFont typeface="Wingdings" panose="05000000000000000000" pitchFamily="2" charset="2"/>
              <a:buChar char="§"/>
            </a:pPr>
            <a:r>
              <a:rPr lang="ru-RU" sz="1400" dirty="0"/>
              <a:t>ДОУ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F7B27F-BA35-4B61-86DD-130C79AEC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296" y="1360853"/>
            <a:ext cx="2078289" cy="10574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3037EA-81AF-4CB1-ADCF-C866D9941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016" y="3875851"/>
            <a:ext cx="1802776" cy="9541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CA42F5-AAAD-4D49-B4AC-C3E3BA8D0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901" y="1396318"/>
            <a:ext cx="2365929" cy="105748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5829E23-AF32-4B7A-981B-0DC1FD93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Рисунок 4" descr="Рабочий процесс">
            <a:extLst>
              <a:ext uri="{FF2B5EF4-FFF2-40B4-BE49-F238E27FC236}">
                <a16:creationId xmlns:a16="http://schemas.microsoft.com/office/drawing/2014/main" id="{CEB0FB82-9F7B-4522-900A-2866E20DA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95189" y="3633031"/>
            <a:ext cx="1515438" cy="14846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0727F5-4528-4D0D-A213-50B520A43785}"/>
              </a:ext>
            </a:extLst>
          </p:cNvPr>
          <p:cNvSpPr txBox="1"/>
          <p:nvPr/>
        </p:nvSpPr>
        <p:spPr>
          <a:xfrm>
            <a:off x="1328507" y="3448365"/>
            <a:ext cx="76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BEBAEE-F0C2-414D-9E8B-FE5537D0450C}"/>
              </a:ext>
            </a:extLst>
          </p:cNvPr>
          <p:cNvSpPr txBox="1"/>
          <p:nvPr/>
        </p:nvSpPr>
        <p:spPr>
          <a:xfrm>
            <a:off x="4609578" y="3502024"/>
            <a:ext cx="76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540047-B024-4CF4-A51F-E24C22813CA6}"/>
              </a:ext>
            </a:extLst>
          </p:cNvPr>
          <p:cNvSpPr txBox="1"/>
          <p:nvPr/>
        </p:nvSpPr>
        <p:spPr>
          <a:xfrm>
            <a:off x="4672645" y="5169784"/>
            <a:ext cx="3036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Бизнес модель поставки комплектов зданий из металлоконструкций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F390156-0B33-436D-B888-EAACF2C18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18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8B648A-9990-47AD-9EAC-0EF1121BA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377968A-0225-476A-AA28-47DFA86BE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747818"/>
            <a:ext cx="7772400" cy="432048"/>
          </a:xfrm>
        </p:spPr>
        <p:txBody>
          <a:bodyPr/>
          <a:lstStyle/>
          <a:p>
            <a:r>
              <a:rPr lang="ru-RU" dirty="0"/>
              <a:t>ПРОЕКТИРОВАНИЕ И СТРОИТЕЛЬСТВО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F46EF8-4808-40E4-B96A-DFD054209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99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8A0DF76-BE62-4D29-AB46-F3737964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2B3DD87-165B-41A6-9989-434DE43B25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Наши сегменты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03E7A9-7291-4D11-914C-649279FD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3549" y="2895567"/>
            <a:ext cx="2047140" cy="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D2022386-C55D-4000-9913-3676F7D5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16386"/>
          <a:stretch>
            <a:fillRect/>
          </a:stretch>
        </p:blipFill>
        <p:spPr bwMode="auto">
          <a:xfrm>
            <a:off x="3183397" y="1446689"/>
            <a:ext cx="1968933" cy="91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FB1CAC6-26C4-4239-8C3B-8918793D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000"/>
          <a:stretch>
            <a:fillRect/>
          </a:stretch>
        </p:blipFill>
        <p:spPr bwMode="auto">
          <a:xfrm>
            <a:off x="459188" y="1439076"/>
            <a:ext cx="2005396" cy="90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E048EB8-EF47-4D04-ACEC-9354B1D1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732" t="5829" r="48054" b="47533"/>
          <a:stretch>
            <a:fillRect/>
          </a:stretch>
        </p:blipFill>
        <p:spPr bwMode="auto">
          <a:xfrm>
            <a:off x="444703" y="2837642"/>
            <a:ext cx="1848544" cy="90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F11FE2F-CC84-4D69-8E10-00DF304B2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439076"/>
            <a:ext cx="1962857" cy="91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878F005-B6ED-42E1-B21C-5571D8A71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t="15194" r="4688"/>
          <a:stretch/>
        </p:blipFill>
        <p:spPr bwMode="auto">
          <a:xfrm>
            <a:off x="3175336" y="2808395"/>
            <a:ext cx="1884801" cy="95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65FA36D-60E6-4088-8251-3350A15177DB}"/>
              </a:ext>
            </a:extLst>
          </p:cNvPr>
          <p:cNvSpPr/>
          <p:nvPr/>
        </p:nvSpPr>
        <p:spPr>
          <a:xfrm>
            <a:off x="379097" y="1098924"/>
            <a:ext cx="114888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1. Паркинг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D1078AE-0729-424B-8671-389FABB1654D}"/>
              </a:ext>
            </a:extLst>
          </p:cNvPr>
          <p:cNvSpPr/>
          <p:nvPr/>
        </p:nvSpPr>
        <p:spPr>
          <a:xfrm>
            <a:off x="394337" y="2545609"/>
            <a:ext cx="17886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4. Школа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6B7C0FA-7610-4DF5-9E31-4E0AE6B9C4A0}"/>
              </a:ext>
            </a:extLst>
          </p:cNvPr>
          <p:cNvSpPr/>
          <p:nvPr/>
        </p:nvSpPr>
        <p:spPr>
          <a:xfrm>
            <a:off x="5802172" y="1132940"/>
            <a:ext cx="81773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350" dirty="0"/>
              <a:t>3. ФОК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140E95-999C-403B-9CB3-DBF279CD289C}"/>
              </a:ext>
            </a:extLst>
          </p:cNvPr>
          <p:cNvSpPr/>
          <p:nvPr/>
        </p:nvSpPr>
        <p:spPr>
          <a:xfrm>
            <a:off x="3095649" y="1144187"/>
            <a:ext cx="131235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2. Логистика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1B236A7-C3DF-43B3-AD44-0AF20C17F415}"/>
              </a:ext>
            </a:extLst>
          </p:cNvPr>
          <p:cNvSpPr/>
          <p:nvPr/>
        </p:nvSpPr>
        <p:spPr>
          <a:xfrm>
            <a:off x="3076051" y="2520131"/>
            <a:ext cx="107634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5. ДОУ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DE8CB98-0DCD-4845-991F-72AD42EBD28B}"/>
              </a:ext>
            </a:extLst>
          </p:cNvPr>
          <p:cNvSpPr/>
          <p:nvPr/>
        </p:nvSpPr>
        <p:spPr>
          <a:xfrm>
            <a:off x="5829611" y="2585072"/>
            <a:ext cx="140602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/>
              <a:t>6. Офисы</a:t>
            </a:r>
          </a:p>
        </p:txBody>
      </p:sp>
      <p:sp>
        <p:nvSpPr>
          <p:cNvPr id="29" name="Пятиугольник 3">
            <a:extLst>
              <a:ext uri="{FF2B5EF4-FFF2-40B4-BE49-F238E27FC236}">
                <a16:creationId xmlns:a16="http://schemas.microsoft.com/office/drawing/2014/main" id="{54786E95-54A8-48D2-A45A-CD3DFFB3E213}"/>
              </a:ext>
            </a:extLst>
          </p:cNvPr>
          <p:cNvSpPr/>
          <p:nvPr/>
        </p:nvSpPr>
        <p:spPr>
          <a:xfrm>
            <a:off x="393424" y="4578231"/>
            <a:ext cx="1875692" cy="685800"/>
          </a:xfrm>
          <a:prstGeom prst="homePlate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cs typeface="Arial" pitchFamily="34" charset="0"/>
              </a:rPr>
              <a:t>R&amp;D</a:t>
            </a:r>
            <a:endParaRPr lang="ru-RU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Пятиугольник 4">
            <a:extLst>
              <a:ext uri="{FF2B5EF4-FFF2-40B4-BE49-F238E27FC236}">
                <a16:creationId xmlns:a16="http://schemas.microsoft.com/office/drawing/2014/main" id="{F6636FDD-CEBD-4854-8A2B-8BBD56E0718C}"/>
              </a:ext>
            </a:extLst>
          </p:cNvPr>
          <p:cNvSpPr/>
          <p:nvPr/>
        </p:nvSpPr>
        <p:spPr>
          <a:xfrm>
            <a:off x="2269118" y="4548150"/>
            <a:ext cx="1695933" cy="676759"/>
          </a:xfrm>
          <a:prstGeom prst="homePlate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Проект (П)</a:t>
            </a:r>
          </a:p>
        </p:txBody>
      </p:sp>
      <p:sp>
        <p:nvSpPr>
          <p:cNvPr id="31" name="Пятиугольник 5">
            <a:extLst>
              <a:ext uri="{FF2B5EF4-FFF2-40B4-BE49-F238E27FC236}">
                <a16:creationId xmlns:a16="http://schemas.microsoft.com/office/drawing/2014/main" id="{766F24BD-FE2C-464E-AF94-23788B61A730}"/>
              </a:ext>
            </a:extLst>
          </p:cNvPr>
          <p:cNvSpPr/>
          <p:nvPr/>
        </p:nvSpPr>
        <p:spPr>
          <a:xfrm>
            <a:off x="5778213" y="4539685"/>
            <a:ext cx="1633411" cy="676757"/>
          </a:xfrm>
          <a:prstGeom prst="homePlate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Штучное производство (ШП) </a:t>
            </a:r>
          </a:p>
        </p:txBody>
      </p:sp>
      <p:sp>
        <p:nvSpPr>
          <p:cNvPr id="32" name="Пятиугольник 6">
            <a:extLst>
              <a:ext uri="{FF2B5EF4-FFF2-40B4-BE49-F238E27FC236}">
                <a16:creationId xmlns:a16="http://schemas.microsoft.com/office/drawing/2014/main" id="{DAEF589E-C6BC-494A-BB11-4A0703721F5A}"/>
              </a:ext>
            </a:extLst>
          </p:cNvPr>
          <p:cNvSpPr/>
          <p:nvPr/>
        </p:nvSpPr>
        <p:spPr>
          <a:xfrm>
            <a:off x="3980684" y="4556616"/>
            <a:ext cx="1766269" cy="668293"/>
          </a:xfrm>
          <a:prstGeom prst="homePlate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cs typeface="Arial" pitchFamily="34" charset="0"/>
              </a:rPr>
              <a:t>Опытный образец (ОО)</a:t>
            </a:r>
          </a:p>
        </p:txBody>
      </p:sp>
      <p:sp>
        <p:nvSpPr>
          <p:cNvPr id="33" name="Ромб 32">
            <a:extLst>
              <a:ext uri="{FF2B5EF4-FFF2-40B4-BE49-F238E27FC236}">
                <a16:creationId xmlns:a16="http://schemas.microsoft.com/office/drawing/2014/main" id="{4D29EF21-83FC-44ED-8559-596C07C2A47D}"/>
              </a:ext>
            </a:extLst>
          </p:cNvPr>
          <p:cNvSpPr/>
          <p:nvPr/>
        </p:nvSpPr>
        <p:spPr>
          <a:xfrm>
            <a:off x="6246882" y="4255200"/>
            <a:ext cx="171938" cy="177800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C6E3D3-E7E0-4845-8DE7-4B7DBBDE83A4}"/>
              </a:ext>
            </a:extLst>
          </p:cNvPr>
          <p:cNvSpPr txBox="1"/>
          <p:nvPr/>
        </p:nvSpPr>
        <p:spPr>
          <a:xfrm>
            <a:off x="5684174" y="4022216"/>
            <a:ext cx="859693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ФОК</a:t>
            </a:r>
          </a:p>
        </p:txBody>
      </p:sp>
      <p:sp>
        <p:nvSpPr>
          <p:cNvPr id="35" name="Ромб 34">
            <a:extLst>
              <a:ext uri="{FF2B5EF4-FFF2-40B4-BE49-F238E27FC236}">
                <a16:creationId xmlns:a16="http://schemas.microsoft.com/office/drawing/2014/main" id="{3065BCEF-1DAC-4444-AA6E-4501E6D52D40}"/>
              </a:ext>
            </a:extLst>
          </p:cNvPr>
          <p:cNvSpPr/>
          <p:nvPr/>
        </p:nvSpPr>
        <p:spPr>
          <a:xfrm>
            <a:off x="7286925" y="4275869"/>
            <a:ext cx="171938" cy="177800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6D9238-9EB2-4021-AEC5-DD3D4D38A3E1}"/>
              </a:ext>
            </a:extLst>
          </p:cNvPr>
          <p:cNvSpPr txBox="1"/>
          <p:nvPr/>
        </p:nvSpPr>
        <p:spPr>
          <a:xfrm>
            <a:off x="7162404" y="4029959"/>
            <a:ext cx="859693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Логистика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486E9B-699C-4A43-8EE7-1BEA72A82305}"/>
              </a:ext>
            </a:extLst>
          </p:cNvPr>
          <p:cNvSpPr txBox="1"/>
          <p:nvPr/>
        </p:nvSpPr>
        <p:spPr>
          <a:xfrm>
            <a:off x="3248104" y="4044414"/>
            <a:ext cx="859693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Школа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BA26B1-CAD4-49AC-B49B-2A724F3EFE43}"/>
              </a:ext>
            </a:extLst>
          </p:cNvPr>
          <p:cNvSpPr txBox="1"/>
          <p:nvPr/>
        </p:nvSpPr>
        <p:spPr>
          <a:xfrm>
            <a:off x="8028353" y="4028639"/>
            <a:ext cx="859693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Паркинг</a:t>
            </a:r>
          </a:p>
        </p:txBody>
      </p:sp>
      <p:sp>
        <p:nvSpPr>
          <p:cNvPr id="39" name="Ромб 38">
            <a:extLst>
              <a:ext uri="{FF2B5EF4-FFF2-40B4-BE49-F238E27FC236}">
                <a16:creationId xmlns:a16="http://schemas.microsoft.com/office/drawing/2014/main" id="{83D0FC91-9437-4D2D-9A8C-909EE57552B1}"/>
              </a:ext>
            </a:extLst>
          </p:cNvPr>
          <p:cNvSpPr/>
          <p:nvPr/>
        </p:nvSpPr>
        <p:spPr>
          <a:xfrm>
            <a:off x="3717038" y="4287629"/>
            <a:ext cx="171938" cy="177800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ятиугольник 16">
            <a:extLst>
              <a:ext uri="{FF2B5EF4-FFF2-40B4-BE49-F238E27FC236}">
                <a16:creationId xmlns:a16="http://schemas.microsoft.com/office/drawing/2014/main" id="{2751C508-00BC-49DF-8810-42842FD2D81D}"/>
              </a:ext>
            </a:extLst>
          </p:cNvPr>
          <p:cNvSpPr/>
          <p:nvPr/>
        </p:nvSpPr>
        <p:spPr>
          <a:xfrm>
            <a:off x="7419458" y="4514285"/>
            <a:ext cx="1633411" cy="676757"/>
          </a:xfrm>
          <a:prstGeom prst="homePlate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cs typeface="Arial" pitchFamily="34" charset="0"/>
              </a:rPr>
              <a:t>Крупносерийное производство/ (М)</a:t>
            </a:r>
          </a:p>
          <a:p>
            <a:r>
              <a:rPr lang="ru-RU" sz="1100" dirty="0">
                <a:solidFill>
                  <a:schemeClr val="tx1"/>
                </a:solidFill>
                <a:cs typeface="Arial" pitchFamily="34" charset="0"/>
              </a:rPr>
              <a:t>масштабирование </a:t>
            </a:r>
          </a:p>
        </p:txBody>
      </p:sp>
      <p:sp>
        <p:nvSpPr>
          <p:cNvPr id="41" name="Ромб 40">
            <a:extLst>
              <a:ext uri="{FF2B5EF4-FFF2-40B4-BE49-F238E27FC236}">
                <a16:creationId xmlns:a16="http://schemas.microsoft.com/office/drawing/2014/main" id="{FE1A4339-A9CD-4B85-AEDE-EED181A158FC}"/>
              </a:ext>
            </a:extLst>
          </p:cNvPr>
          <p:cNvSpPr/>
          <p:nvPr/>
        </p:nvSpPr>
        <p:spPr>
          <a:xfrm>
            <a:off x="8466009" y="4251798"/>
            <a:ext cx="171938" cy="177800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F5C327BD-6DC0-4DA7-9CAB-4D0450E9FEF8}"/>
              </a:ext>
            </a:extLst>
          </p:cNvPr>
          <p:cNvSpPr/>
          <p:nvPr/>
        </p:nvSpPr>
        <p:spPr>
          <a:xfrm rot="5400000">
            <a:off x="4419917" y="3399749"/>
            <a:ext cx="801701" cy="3571488"/>
          </a:xfrm>
          <a:prstGeom prst="arc">
            <a:avLst>
              <a:gd name="adj1" fmla="val 16200008"/>
              <a:gd name="adj2" fmla="val 5342601"/>
            </a:avLst>
          </a:prstGeom>
          <a:ln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132D678-CFDD-4EDE-8187-62A322A06760}"/>
              </a:ext>
            </a:extLst>
          </p:cNvPr>
          <p:cNvSpPr/>
          <p:nvPr/>
        </p:nvSpPr>
        <p:spPr>
          <a:xfrm>
            <a:off x="3798200" y="5226303"/>
            <a:ext cx="1955856" cy="27699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200" dirty="0">
                <a:cs typeface="Arial" pitchFamily="34" charset="0"/>
              </a:rPr>
              <a:t>Обратная связь, доработка</a:t>
            </a:r>
          </a:p>
        </p:txBody>
      </p:sp>
      <p:sp>
        <p:nvSpPr>
          <p:cNvPr id="46" name="Ромб 45">
            <a:extLst>
              <a:ext uri="{FF2B5EF4-FFF2-40B4-BE49-F238E27FC236}">
                <a16:creationId xmlns:a16="http://schemas.microsoft.com/office/drawing/2014/main" id="{33664C79-C113-4F1E-B724-33006D93F39A}"/>
              </a:ext>
            </a:extLst>
          </p:cNvPr>
          <p:cNvSpPr/>
          <p:nvPr/>
        </p:nvSpPr>
        <p:spPr>
          <a:xfrm>
            <a:off x="2875212" y="4283473"/>
            <a:ext cx="171938" cy="177800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F1D878-E764-4B75-9100-E6AD2ACC96A0}"/>
              </a:ext>
            </a:extLst>
          </p:cNvPr>
          <p:cNvSpPr txBox="1"/>
          <p:nvPr/>
        </p:nvSpPr>
        <p:spPr>
          <a:xfrm>
            <a:off x="2240496" y="4049924"/>
            <a:ext cx="859693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ДОУ</a:t>
            </a:r>
          </a:p>
        </p:txBody>
      </p:sp>
      <p:sp>
        <p:nvSpPr>
          <p:cNvPr id="48" name="Ромб 47">
            <a:extLst>
              <a:ext uri="{FF2B5EF4-FFF2-40B4-BE49-F238E27FC236}">
                <a16:creationId xmlns:a16="http://schemas.microsoft.com/office/drawing/2014/main" id="{1452CEEB-5CA6-43A5-9D87-E04337A2D390}"/>
              </a:ext>
            </a:extLst>
          </p:cNvPr>
          <p:cNvSpPr/>
          <p:nvPr/>
        </p:nvSpPr>
        <p:spPr>
          <a:xfrm>
            <a:off x="1205912" y="4259110"/>
            <a:ext cx="171938" cy="177800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1AB6A8D-214F-41CF-8263-9C5B6DCDA1BF}"/>
              </a:ext>
            </a:extLst>
          </p:cNvPr>
          <p:cNvSpPr txBox="1"/>
          <p:nvPr/>
        </p:nvSpPr>
        <p:spPr>
          <a:xfrm>
            <a:off x="643204" y="4044414"/>
            <a:ext cx="936104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ОФИС/ТРЦ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234D25-5F1A-422F-8CE2-0638078D38F4}"/>
              </a:ext>
            </a:extLst>
          </p:cNvPr>
          <p:cNvSpPr txBox="1"/>
          <p:nvPr/>
        </p:nvSpPr>
        <p:spPr>
          <a:xfrm>
            <a:off x="5361202" y="4017192"/>
            <a:ext cx="859693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Жилье</a:t>
            </a:r>
          </a:p>
        </p:txBody>
      </p:sp>
      <p:sp>
        <p:nvSpPr>
          <p:cNvPr id="51" name="Ромб 50">
            <a:extLst>
              <a:ext uri="{FF2B5EF4-FFF2-40B4-BE49-F238E27FC236}">
                <a16:creationId xmlns:a16="http://schemas.microsoft.com/office/drawing/2014/main" id="{254DBD2B-00F7-40A5-A9F8-3C442C485D48}"/>
              </a:ext>
            </a:extLst>
          </p:cNvPr>
          <p:cNvSpPr/>
          <p:nvPr/>
        </p:nvSpPr>
        <p:spPr>
          <a:xfrm>
            <a:off x="5830136" y="4248822"/>
            <a:ext cx="171938" cy="177800"/>
          </a:xfrm>
          <a:prstGeom prst="diamond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222E10F-0EC8-404F-B216-F714065431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51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407F4B4-075D-45A9-954E-1B2E54ACB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135FC73-CF8B-4411-B454-05D97107A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Выполненные проекты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01725-D3F4-41EA-8A87-E7E9538C8C24}"/>
              </a:ext>
            </a:extLst>
          </p:cNvPr>
          <p:cNvSpPr txBox="1"/>
          <p:nvPr/>
        </p:nvSpPr>
        <p:spPr>
          <a:xfrm>
            <a:off x="4444376" y="5785914"/>
            <a:ext cx="339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10 объектов (РБ+РФ)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892A75A-357C-460D-A25D-EAD1898852D6}"/>
              </a:ext>
            </a:extLst>
          </p:cNvPr>
          <p:cNvSpPr/>
          <p:nvPr/>
        </p:nvSpPr>
        <p:spPr>
          <a:xfrm>
            <a:off x="398777" y="1845461"/>
            <a:ext cx="1489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300 м/м Москва,</a:t>
            </a:r>
          </a:p>
          <a:p>
            <a:r>
              <a:rPr lang="ru-RU" sz="1200" dirty="0"/>
              <a:t> ул. Полярная вл. 25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AE6F31-75D0-41AB-A259-237B629D0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955" y="1135352"/>
            <a:ext cx="1595391" cy="69007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F040C6C-F987-417D-831D-EF81D0B7ECC6}"/>
              </a:ext>
            </a:extLst>
          </p:cNvPr>
          <p:cNvSpPr/>
          <p:nvPr/>
        </p:nvSpPr>
        <p:spPr>
          <a:xfrm>
            <a:off x="2224162" y="1839944"/>
            <a:ext cx="2016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259 м/м , ТПУ </a:t>
            </a:r>
            <a:r>
              <a:rPr lang="ru-RU" sz="1200" dirty="0" err="1"/>
              <a:t>Ховрино</a:t>
            </a:r>
            <a:r>
              <a:rPr lang="ru-RU" sz="1200" dirty="0"/>
              <a:t> ул. </a:t>
            </a:r>
            <a:r>
              <a:rPr lang="ru-RU" sz="1200" dirty="0" err="1"/>
              <a:t>Зеленодольская</a:t>
            </a:r>
            <a:r>
              <a:rPr lang="ru-RU" sz="1200" dirty="0"/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FCD95B-0A3B-4C87-B510-96D28EBBB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79" y="1111216"/>
            <a:ext cx="1440000" cy="7460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5E8353-7B2F-45E7-A063-5EDA3462B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24" y="2360925"/>
            <a:ext cx="1399758" cy="6561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4A906F-B63D-4E49-9711-7EB3017C7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290" r="2971"/>
          <a:stretch/>
        </p:blipFill>
        <p:spPr>
          <a:xfrm>
            <a:off x="2344547" y="2341181"/>
            <a:ext cx="1547365" cy="70862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2B492D-6FC6-4A77-A740-B3309614F7A0}"/>
              </a:ext>
            </a:extLst>
          </p:cNvPr>
          <p:cNvSpPr/>
          <p:nvPr/>
        </p:nvSpPr>
        <p:spPr>
          <a:xfrm>
            <a:off x="2243626" y="3070121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300 м/м, Москва </a:t>
            </a:r>
          </a:p>
          <a:p>
            <a:r>
              <a:rPr lang="ru-RU" sz="1200" dirty="0"/>
              <a:t>г. Московский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58325D-14FE-406C-A86F-0F133856D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24" y="3535023"/>
            <a:ext cx="1399758" cy="82603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4D0B29E-47FD-420F-9497-CE251BE5B634}"/>
              </a:ext>
            </a:extLst>
          </p:cNvPr>
          <p:cNvSpPr/>
          <p:nvPr/>
        </p:nvSpPr>
        <p:spPr>
          <a:xfrm>
            <a:off x="326783" y="4395871"/>
            <a:ext cx="1897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333 м/м Московская обл.,</a:t>
            </a:r>
          </a:p>
          <a:p>
            <a:r>
              <a:rPr lang="ru-RU" sz="1200" dirty="0"/>
              <a:t> д. </a:t>
            </a:r>
            <a:r>
              <a:rPr lang="ru-RU" sz="1200" dirty="0" err="1"/>
              <a:t>Путилково</a:t>
            </a:r>
            <a:endParaRPr lang="ru-RU" sz="12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A45B65-383F-4C04-BBEE-5836B66F1F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4548" y="3574708"/>
            <a:ext cx="1516761" cy="76352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5E02EF3-9775-449B-8469-6DEAC74E9F6B}"/>
              </a:ext>
            </a:extLst>
          </p:cNvPr>
          <p:cNvSpPr/>
          <p:nvPr/>
        </p:nvSpPr>
        <p:spPr>
          <a:xfrm>
            <a:off x="2281284" y="4343998"/>
            <a:ext cx="1609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300 м/м, Москва</a:t>
            </a:r>
          </a:p>
          <a:p>
            <a:r>
              <a:rPr lang="ru-RU" sz="1200" dirty="0"/>
              <a:t> ЖК Варшавская </a:t>
            </a:r>
            <a:r>
              <a:rPr lang="ru-RU" sz="1200" dirty="0" err="1"/>
              <a:t>лайф</a:t>
            </a:r>
            <a:endParaRPr lang="ru-RU" sz="12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3CDAE1-C9C3-48CD-88FE-FF893C868B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398" y="4879014"/>
            <a:ext cx="1516761" cy="72711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C577E4A-982F-4323-8840-88B988A7AF73}"/>
              </a:ext>
            </a:extLst>
          </p:cNvPr>
          <p:cNvSpPr/>
          <p:nvPr/>
        </p:nvSpPr>
        <p:spPr>
          <a:xfrm>
            <a:off x="336068" y="3049806"/>
            <a:ext cx="1365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 406 м/м Москва,</a:t>
            </a:r>
          </a:p>
          <a:p>
            <a:r>
              <a:rPr lang="ru-RU" sz="1200" dirty="0"/>
              <a:t> пос. Московский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706FF73-E5C8-4570-8BE6-FA9163C15EE8}"/>
              </a:ext>
            </a:extLst>
          </p:cNvPr>
          <p:cNvSpPr/>
          <p:nvPr/>
        </p:nvSpPr>
        <p:spPr>
          <a:xfrm>
            <a:off x="343190" y="5588858"/>
            <a:ext cx="2942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331 м/м, г. Москва, ул. Сельскохозяйственная,</a:t>
            </a:r>
          </a:p>
          <a:p>
            <a:r>
              <a:rPr lang="ru-RU" sz="1200" dirty="0"/>
              <a:t> вл. 35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972A56-6714-4B6C-907F-420EF40C0A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7014" y="4805663"/>
            <a:ext cx="1914356" cy="87222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18DF454-9FC6-411A-A8B6-7A9C65CB6C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4783" y="1214718"/>
            <a:ext cx="2335190" cy="70268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7AE8D5A-2C1C-444F-8051-13F237A17BEE}"/>
              </a:ext>
            </a:extLst>
          </p:cNvPr>
          <p:cNvSpPr/>
          <p:nvPr/>
        </p:nvSpPr>
        <p:spPr>
          <a:xfrm>
            <a:off x="4281289" y="1917404"/>
            <a:ext cx="2671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Спортивная школа из м/к, площадь 4000 м2, Мытищи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AB75ACA-7050-4F1F-BF72-41B9F2977C96}"/>
              </a:ext>
            </a:extLst>
          </p:cNvPr>
          <p:cNvSpPr/>
          <p:nvPr/>
        </p:nvSpPr>
        <p:spPr>
          <a:xfrm>
            <a:off x="6952614" y="2782957"/>
            <a:ext cx="33977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ДОУ на 200 мест, пос. </a:t>
            </a:r>
            <a:r>
              <a:rPr lang="ru-RU" sz="1200" dirty="0" err="1"/>
              <a:t>Катуар</a:t>
            </a:r>
            <a:endParaRPr lang="ru-RU" sz="1200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F6222830-B6D0-43C6-A7E6-3AA93A9FD508}"/>
              </a:ext>
            </a:extLst>
          </p:cNvPr>
          <p:cNvSpPr/>
          <p:nvPr/>
        </p:nvSpPr>
        <p:spPr>
          <a:xfrm>
            <a:off x="301724" y="979517"/>
            <a:ext cx="3828087" cy="5255672"/>
          </a:xfrm>
          <a:prstGeom prst="roundRect">
            <a:avLst>
              <a:gd name="adj" fmla="val 32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F3875BD0-35D5-4517-8725-F54AC495753A}"/>
              </a:ext>
            </a:extLst>
          </p:cNvPr>
          <p:cNvSpPr/>
          <p:nvPr/>
        </p:nvSpPr>
        <p:spPr>
          <a:xfrm>
            <a:off x="4238967" y="918693"/>
            <a:ext cx="4782021" cy="2225710"/>
          </a:xfrm>
          <a:prstGeom prst="roundRect">
            <a:avLst>
              <a:gd name="adj" fmla="val 55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08AC69EA-0550-477C-B867-0A0D0AEEA7E6}"/>
              </a:ext>
            </a:extLst>
          </p:cNvPr>
          <p:cNvSpPr/>
          <p:nvPr/>
        </p:nvSpPr>
        <p:spPr>
          <a:xfrm>
            <a:off x="4240394" y="3252507"/>
            <a:ext cx="4820479" cy="2982682"/>
          </a:xfrm>
          <a:prstGeom prst="roundRect">
            <a:avLst>
              <a:gd name="adj" fmla="val 272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E84049F-F87D-4718-B9F8-CAC44F941451}"/>
              </a:ext>
            </a:extLst>
          </p:cNvPr>
          <p:cNvSpPr/>
          <p:nvPr/>
        </p:nvSpPr>
        <p:spPr>
          <a:xfrm>
            <a:off x="504094" y="700067"/>
            <a:ext cx="1029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ПАРКИНГИ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F64E859-E79A-4F21-9A53-874F9D6547F1}"/>
              </a:ext>
            </a:extLst>
          </p:cNvPr>
          <p:cNvSpPr/>
          <p:nvPr/>
        </p:nvSpPr>
        <p:spPr>
          <a:xfrm>
            <a:off x="4325329" y="949927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ФОК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D055B30-FB8D-406F-B937-A6AD88958578}"/>
              </a:ext>
            </a:extLst>
          </p:cNvPr>
          <p:cNvSpPr/>
          <p:nvPr/>
        </p:nvSpPr>
        <p:spPr>
          <a:xfrm>
            <a:off x="8095302" y="1718467"/>
            <a:ext cx="624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ДОУ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3644FE3-BA65-47AB-8479-D5F4CDB96F4A}"/>
              </a:ext>
            </a:extLst>
          </p:cNvPr>
          <p:cNvSpPr/>
          <p:nvPr/>
        </p:nvSpPr>
        <p:spPr>
          <a:xfrm>
            <a:off x="2132964" y="5665420"/>
            <a:ext cx="3069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2000 м/м, паркинг в </a:t>
            </a:r>
          </a:p>
          <a:p>
            <a:r>
              <a:rPr lang="ru-RU" sz="1200" dirty="0"/>
              <a:t>АЭРОПОРТУ Внуково 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56BA3B8-CDEC-47EC-B3E5-3F0C973D7C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1630" y="2000534"/>
            <a:ext cx="1703390" cy="762786"/>
          </a:xfrm>
          <a:prstGeom prst="rect">
            <a:avLst/>
          </a:prstGeom>
        </p:spPr>
      </p:pic>
      <p:pic>
        <p:nvPicPr>
          <p:cNvPr id="42" name="Picture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3530743"/>
            <a:ext cx="3895604" cy="1976935"/>
          </a:xfrm>
          <a:prstGeom prst="rect">
            <a:avLst/>
          </a:prstGeom>
          <a:noFill/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C590D44-EB49-4DA2-A764-6A03DD0FAA9F}"/>
              </a:ext>
            </a:extLst>
          </p:cNvPr>
          <p:cNvSpPr/>
          <p:nvPr/>
        </p:nvSpPr>
        <p:spPr>
          <a:xfrm>
            <a:off x="4314482" y="3320364"/>
            <a:ext cx="1122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ЛОГИСТИКА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183CF4-E5C4-48D3-B7AB-41F86B5B0BD0}"/>
              </a:ext>
            </a:extLst>
          </p:cNvPr>
          <p:cNvSpPr txBox="1"/>
          <p:nvPr/>
        </p:nvSpPr>
        <p:spPr>
          <a:xfrm>
            <a:off x="1092203" y="5896252"/>
            <a:ext cx="339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8 объектов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FE5670-24B6-42FB-A7B4-F5DADC9B121C}"/>
              </a:ext>
            </a:extLst>
          </p:cNvPr>
          <p:cNvSpPr txBox="1"/>
          <p:nvPr/>
        </p:nvSpPr>
        <p:spPr>
          <a:xfrm>
            <a:off x="4444377" y="2550109"/>
            <a:ext cx="339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 объекта 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A06E668-434B-4CB0-AF4E-96EDE3B759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3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A9069F2-8A1D-4D9C-9871-822FF84B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5269145-6F19-4993-BC5B-AFE0D9DC41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Стройка на </a:t>
            </a:r>
            <a:r>
              <a:rPr lang="ru-RU" dirty="0" err="1"/>
              <a:t>металлокаркасе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6FD5038-5331-4B4F-99CA-88DEB4FFED03}"/>
              </a:ext>
            </a:extLst>
          </p:cNvPr>
          <p:cNvSpPr/>
          <p:nvPr/>
        </p:nvSpPr>
        <p:spPr>
          <a:xfrm>
            <a:off x="881393" y="1159502"/>
            <a:ext cx="655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СТРОЙКА 5 объектов на </a:t>
            </a:r>
            <a:r>
              <a:rPr lang="ru-RU" dirty="0" err="1"/>
              <a:t>металлокаркасе</a:t>
            </a:r>
            <a:r>
              <a:rPr lang="ru-RU" dirty="0"/>
              <a:t>  в стадии строительства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42B90C-002C-4AE5-8D71-3A514227EE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87" b="10159"/>
          <a:stretch/>
        </p:blipFill>
        <p:spPr>
          <a:xfrm>
            <a:off x="881392" y="2002639"/>
            <a:ext cx="1587487" cy="10529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B2CFF7-CB63-44CF-B1F2-2C5B1A1E1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62" y="1981856"/>
            <a:ext cx="1453896" cy="10904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7B24F3-F846-45B9-8668-2F94E3892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444" y="1995638"/>
            <a:ext cx="2608114" cy="109042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6F5B610-441F-4C90-8D6A-0EBD1BBA3B3C}"/>
              </a:ext>
            </a:extLst>
          </p:cNvPr>
          <p:cNvSpPr/>
          <p:nvPr/>
        </p:nvSpPr>
        <p:spPr>
          <a:xfrm>
            <a:off x="779950" y="3053988"/>
            <a:ext cx="1457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СДЮШ, 4000 м2,</a:t>
            </a:r>
          </a:p>
          <a:p>
            <a:r>
              <a:rPr lang="ru-RU" sz="1400" dirty="0"/>
              <a:t>Мытищи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F8020F0-FED6-4838-BA4E-342162BE8DD6}"/>
              </a:ext>
            </a:extLst>
          </p:cNvPr>
          <p:cNvSpPr/>
          <p:nvPr/>
        </p:nvSpPr>
        <p:spPr>
          <a:xfrm>
            <a:off x="2764862" y="3032713"/>
            <a:ext cx="1516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300 м/м, Москва </a:t>
            </a:r>
          </a:p>
          <a:p>
            <a:r>
              <a:rPr lang="ru-RU" sz="1400" dirty="0"/>
              <a:t>г. Московский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84FFFF6-229D-4B7A-88DB-E49A1094F1EC}"/>
              </a:ext>
            </a:extLst>
          </p:cNvPr>
          <p:cNvSpPr/>
          <p:nvPr/>
        </p:nvSpPr>
        <p:spPr>
          <a:xfrm>
            <a:off x="4968444" y="3032713"/>
            <a:ext cx="1931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ТРЦ Могилев 8 тыс. м2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527C9C2C-FB73-484E-B003-7C9B355F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540" b="1745"/>
          <a:stretch>
            <a:fillRect/>
          </a:stretch>
        </p:blipFill>
        <p:spPr bwMode="auto">
          <a:xfrm>
            <a:off x="902005" y="4078541"/>
            <a:ext cx="1851899" cy="75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DB797EB-29D3-4C28-88C5-7D4438ACEFDD}"/>
              </a:ext>
            </a:extLst>
          </p:cNvPr>
          <p:cNvSpPr/>
          <p:nvPr/>
        </p:nvSpPr>
        <p:spPr>
          <a:xfrm>
            <a:off x="779950" y="4891301"/>
            <a:ext cx="1660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Школа на 825 мест,</a:t>
            </a:r>
          </a:p>
          <a:p>
            <a:r>
              <a:rPr lang="ru-RU" sz="1400" dirty="0"/>
              <a:t> г. Коломна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C43B36-771E-4F9C-A28F-B74ED5B5C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399" y="3838916"/>
            <a:ext cx="2133601" cy="1100168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636AED0-6709-4569-9315-C71E62012D24}"/>
              </a:ext>
            </a:extLst>
          </p:cNvPr>
          <p:cNvSpPr/>
          <p:nvPr/>
        </p:nvSpPr>
        <p:spPr>
          <a:xfrm>
            <a:off x="5402577" y="5029800"/>
            <a:ext cx="1703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300 м/м Москва,</a:t>
            </a:r>
          </a:p>
          <a:p>
            <a:r>
              <a:rPr lang="ru-RU" sz="1400" dirty="0"/>
              <a:t> ул. Полярная вл. 25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2CF59FC-520C-4205-A89F-1D2B0BE389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824"/>
          <a:stretch/>
        </p:blipFill>
        <p:spPr>
          <a:xfrm>
            <a:off x="3259678" y="3971555"/>
            <a:ext cx="1660520" cy="972187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0E576BA-6264-4504-A747-F5C163D94CB3}"/>
              </a:ext>
            </a:extLst>
          </p:cNvPr>
          <p:cNvSpPr/>
          <p:nvPr/>
        </p:nvSpPr>
        <p:spPr>
          <a:xfrm>
            <a:off x="3042663" y="4939084"/>
            <a:ext cx="1772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Склад 5000 м2, </a:t>
            </a:r>
          </a:p>
          <a:p>
            <a:r>
              <a:rPr lang="ru-RU" sz="1400" dirty="0"/>
              <a:t>Московская область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2EA8AF-8070-4301-AD46-D36832EB47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8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B29C7-13B8-4C7E-B9A5-97160AB26F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Интересный проект школа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437127-18B8-4A0D-90D0-E8267F21D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843" y="2251518"/>
            <a:ext cx="1639108" cy="890582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CA62012-72FB-4560-B9A6-A2FEDB14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540" b="1745"/>
          <a:stretch>
            <a:fillRect/>
          </a:stretch>
        </p:blipFill>
        <p:spPr bwMode="auto">
          <a:xfrm>
            <a:off x="303212" y="2499763"/>
            <a:ext cx="1121391" cy="45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3C36C9E-10DF-413B-A8EE-27C5E17AF459}"/>
              </a:ext>
            </a:extLst>
          </p:cNvPr>
          <p:cNvSpPr/>
          <p:nvPr/>
        </p:nvSpPr>
        <p:spPr>
          <a:xfrm>
            <a:off x="347903" y="778006"/>
            <a:ext cx="65808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62455"/>
                </a:solidFill>
                <a:latin typeface="HeliosCondLight"/>
              </a:rPr>
              <a:t>ШКОЛА НА 825 УЧЕНИКОВ, 12 500 м2, г. Коломна, Московская обл.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0AD98373-0D47-41E1-8F44-882BD837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5710" y="2265467"/>
            <a:ext cx="1438409" cy="82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0A8DC9-6C6F-438C-B974-01838D342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9117" y="2235645"/>
            <a:ext cx="946792" cy="959558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7C88C1-AB20-4701-9D58-6891F4C2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129153-BEF8-48A2-83A5-45AEC7246847}"/>
              </a:ext>
            </a:extLst>
          </p:cNvPr>
          <p:cNvSpPr/>
          <p:nvPr/>
        </p:nvSpPr>
        <p:spPr>
          <a:xfrm>
            <a:off x="232426" y="3884514"/>
            <a:ext cx="1322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Концепция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7988E9B-9573-436A-B9A9-71C76D2E5AB1}"/>
              </a:ext>
            </a:extLst>
          </p:cNvPr>
          <p:cNvSpPr/>
          <p:nvPr/>
        </p:nvSpPr>
        <p:spPr>
          <a:xfrm>
            <a:off x="1554647" y="3905194"/>
            <a:ext cx="1451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Архитектура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BF22F6-04AB-4C81-A229-BD23384051B5}"/>
              </a:ext>
            </a:extLst>
          </p:cNvPr>
          <p:cNvSpPr/>
          <p:nvPr/>
        </p:nvSpPr>
        <p:spPr>
          <a:xfrm>
            <a:off x="3315018" y="3913033"/>
            <a:ext cx="1396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Конструктив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E98127F-31C2-4182-8261-E0D3F6655FDF}"/>
              </a:ext>
            </a:extLst>
          </p:cNvPr>
          <p:cNvSpPr/>
          <p:nvPr/>
        </p:nvSpPr>
        <p:spPr>
          <a:xfrm>
            <a:off x="6907873" y="3905194"/>
            <a:ext cx="981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Стройка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89B502F-2E75-45F0-89F1-84E728B6D15C}"/>
              </a:ext>
            </a:extLst>
          </p:cNvPr>
          <p:cNvCxnSpPr>
            <a:cxnSpLocks/>
          </p:cNvCxnSpPr>
          <p:nvPr/>
        </p:nvCxnSpPr>
        <p:spPr>
          <a:xfrm>
            <a:off x="1439171" y="2755331"/>
            <a:ext cx="230953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C5B9F568-8EE2-49BF-8D6E-4C09B424F35A}"/>
              </a:ext>
            </a:extLst>
          </p:cNvPr>
          <p:cNvCxnSpPr>
            <a:cxnSpLocks/>
          </p:cNvCxnSpPr>
          <p:nvPr/>
        </p:nvCxnSpPr>
        <p:spPr>
          <a:xfrm>
            <a:off x="2833534" y="2741457"/>
            <a:ext cx="230953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740E138-BD17-457D-AEAE-DC255E91D55C}"/>
              </a:ext>
            </a:extLst>
          </p:cNvPr>
          <p:cNvCxnSpPr>
            <a:cxnSpLocks/>
          </p:cNvCxnSpPr>
          <p:nvPr/>
        </p:nvCxnSpPr>
        <p:spPr>
          <a:xfrm>
            <a:off x="6413644" y="2741457"/>
            <a:ext cx="230953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70F29F3-1155-421F-BA0D-B27F37A3A944}"/>
              </a:ext>
            </a:extLst>
          </p:cNvPr>
          <p:cNvSpPr/>
          <p:nvPr/>
        </p:nvSpPr>
        <p:spPr>
          <a:xfrm>
            <a:off x="4911452" y="3905194"/>
            <a:ext cx="2002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Экспертиза проектной </a:t>
            </a:r>
          </a:p>
          <a:p>
            <a:r>
              <a:rPr lang="ru-RU" dirty="0"/>
              <a:t>и сметной документации </a:t>
            </a:r>
          </a:p>
        </p:txBody>
      </p:sp>
      <p:pic>
        <p:nvPicPr>
          <p:cNvPr id="8" name="Рисунок 7" descr="Шестеренки">
            <a:extLst>
              <a:ext uri="{FF2B5EF4-FFF2-40B4-BE49-F238E27FC236}">
                <a16:creationId xmlns:a16="http://schemas.microsoft.com/office/drawing/2014/main" id="{0A71B445-0F78-4FD5-ABD6-3EED95BF9B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9866" y="2209237"/>
            <a:ext cx="1092187" cy="1092187"/>
          </a:xfrm>
          <a:prstGeom prst="rect">
            <a:avLst/>
          </a:prstGeom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E3D7A4F-DC73-4495-836C-88F726D70985}"/>
              </a:ext>
            </a:extLst>
          </p:cNvPr>
          <p:cNvCxnSpPr>
            <a:cxnSpLocks/>
          </p:cNvCxnSpPr>
          <p:nvPr/>
        </p:nvCxnSpPr>
        <p:spPr>
          <a:xfrm>
            <a:off x="4844619" y="2714017"/>
            <a:ext cx="230953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8E13FBB-1560-49F7-AF4F-88360EC097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55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8B648A-9990-47AD-9EAC-0EF1121BA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377968A-0225-476A-AA28-47DFA86BE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747818"/>
            <a:ext cx="7772400" cy="432048"/>
          </a:xfrm>
        </p:spPr>
        <p:txBody>
          <a:bodyPr/>
          <a:lstStyle/>
          <a:p>
            <a:r>
              <a:rPr lang="ru-RU" dirty="0"/>
              <a:t>НИОКР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229272-849D-42D4-9BEB-DCD78CF43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072" y="6378966"/>
            <a:ext cx="689931" cy="4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130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24118</TotalTime>
  <Words>864</Words>
  <Application>Microsoft Office PowerPoint</Application>
  <PresentationFormat>Экран (4:3)</PresentationFormat>
  <Paragraphs>268</Paragraphs>
  <Slides>18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HeliosCondLight</vt:lpstr>
      <vt:lpstr>Open Sans</vt:lpstr>
      <vt:lpstr>Wingdings</vt:lpstr>
      <vt:lpstr>Тема Office</vt:lpstr>
      <vt:lpstr>Презентация PowerPoint</vt:lpstr>
      <vt:lpstr>Разделение бизнеса и направления работы  </vt:lpstr>
      <vt:lpstr>Итоги 2019</vt:lpstr>
      <vt:lpstr>ПРОЕКТИРОВАНИЕ И СТРОИТЕЛЬСТВО</vt:lpstr>
      <vt:lpstr>Наши сегменты</vt:lpstr>
      <vt:lpstr>Выполненные проекты</vt:lpstr>
      <vt:lpstr>Стройка на металлокаркасе</vt:lpstr>
      <vt:lpstr>Интересный проект школа </vt:lpstr>
      <vt:lpstr>НИОКР</vt:lpstr>
      <vt:lpstr>НИОКР: паркинг на м/к со сборными плитами перекрытия </vt:lpstr>
      <vt:lpstr>ДОУ Катуар на 200 мест</vt:lpstr>
      <vt:lpstr>Презентация PowerPoint</vt:lpstr>
      <vt:lpstr>Наша цель </vt:lpstr>
      <vt:lpstr>Проектирование Планы 2020-2021 </vt:lpstr>
      <vt:lpstr>Планы по проектированию 2020 г. </vt:lpstr>
      <vt:lpstr>Потребность в поставках металлоконструкций 2020 г. </vt:lpstr>
      <vt:lpstr>Мероприятия по отбору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Данилов Игорь Николаевич</dc:creator>
  <cp:lastModifiedBy>Данилов Игорь Николаевич</cp:lastModifiedBy>
  <cp:revision>125</cp:revision>
  <cp:lastPrinted>2020-03-04T09:14:49Z</cp:lastPrinted>
  <dcterms:created xsi:type="dcterms:W3CDTF">2020-02-14T11:14:59Z</dcterms:created>
  <dcterms:modified xsi:type="dcterms:W3CDTF">2020-03-04T20:15:11Z</dcterms:modified>
</cp:coreProperties>
</file>