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0" r:id="rId5"/>
    <p:sldId id="261" r:id="rId6"/>
    <p:sldId id="264" r:id="rId7"/>
    <p:sldId id="263" r:id="rId8"/>
    <p:sldId id="259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36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484254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on_1_1920-1080.jpg" descr="fon_1_1920-10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Название Учредительный съезд Ассоциации  развития стального строительства"/>
          <p:cNvSpPr txBox="1"/>
          <p:nvPr/>
        </p:nvSpPr>
        <p:spPr>
          <a:xfrm>
            <a:off x="7569992" y="11682536"/>
            <a:ext cx="15999271" cy="157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3100" b="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n-US" dirty="0" smtClean="0"/>
              <a:t>III </a:t>
            </a:r>
            <a:r>
              <a:rPr lang="ru-RU" dirty="0" smtClean="0"/>
              <a:t>международная конференция АРСС (Сочи, 2020г.)</a:t>
            </a:r>
          </a:p>
          <a:p>
            <a:pPr algn="l">
              <a:defRPr sz="3100" b="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n-US" dirty="0" smtClean="0"/>
              <a:t>“</a:t>
            </a:r>
            <a:r>
              <a:rPr lang="ru-RU" dirty="0" smtClean="0"/>
              <a:t>Практическое руководство по монтажу многоэтажных зданий со стальным каркасом</a:t>
            </a:r>
            <a:r>
              <a:rPr lang="en-US" dirty="0" smtClean="0"/>
              <a:t>”</a:t>
            </a:r>
            <a:endParaRPr lang="ru-RU" dirty="0" smtClean="0"/>
          </a:p>
          <a:p>
            <a:pPr algn="l">
              <a:defRPr sz="3100" b="0"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ru-RU" dirty="0" smtClean="0"/>
              <a:t>Яковлев Алексей (ИЦ АРСС)  </a:t>
            </a:r>
            <a:endParaRPr sz="1600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1" name="logo_ARSS.png" descr="logo_ARS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3538" y="1545232"/>
            <a:ext cx="3894750" cy="2462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6719392" y="817225"/>
            <a:ext cx="12412051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 smtClean="0"/>
              <a:t>Иностранные публикации АРСС 2016-2019г.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12" y="2825552"/>
            <a:ext cx="6320251" cy="934133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361" y="2825552"/>
            <a:ext cx="6568934" cy="934133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8504" y="2825551"/>
            <a:ext cx="6579995" cy="9341335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1471282" y="447893"/>
            <a:ext cx="22161515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pPr algn="ctr"/>
            <a:r>
              <a:rPr lang="en-US" dirty="0"/>
              <a:t>British Constructional Steelwork </a:t>
            </a:r>
            <a:r>
              <a:rPr lang="en-US" dirty="0" smtClean="0"/>
              <a:t>Association</a:t>
            </a:r>
            <a:r>
              <a:rPr lang="ru-RU" dirty="0" smtClean="0"/>
              <a:t> (</a:t>
            </a:r>
            <a:r>
              <a:rPr lang="en-US" dirty="0" smtClean="0"/>
              <a:t>BCSA</a:t>
            </a:r>
            <a:r>
              <a:rPr lang="ru-RU" dirty="0" smtClean="0"/>
              <a:t>)</a:t>
            </a:r>
            <a:endParaRPr lang="en-US" dirty="0" smtClean="0"/>
          </a:p>
          <a:p>
            <a:pPr algn="ctr"/>
            <a:r>
              <a:rPr lang="ru-RU" dirty="0" smtClean="0"/>
              <a:t>Британская ассоциация производителей и монтажников стальных конструкций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728274" y="2832481"/>
            <a:ext cx="9721080" cy="4453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indent="457200" algn="just"/>
            <a:r>
              <a:rPr lang="ru-RU" sz="2800" b="0" dirty="0" smtClean="0"/>
              <a:t>С момента создания в 1936г. BCSA </a:t>
            </a:r>
            <a:r>
              <a:rPr lang="ru-RU" sz="2800" b="0" dirty="0"/>
              <a:t>представляет британскую отрасль </a:t>
            </a:r>
            <a:r>
              <a:rPr lang="ru-RU" sz="2800" b="0" dirty="0" smtClean="0"/>
              <a:t>стального строительства - производителей и монтажников стальных конструкций зданий и мостов.</a:t>
            </a:r>
          </a:p>
          <a:p>
            <a:pPr indent="457200" algn="just"/>
            <a:endParaRPr lang="en-US" sz="2800" b="0" dirty="0" smtClean="0"/>
          </a:p>
          <a:p>
            <a:pPr indent="457200" algn="just"/>
            <a:r>
              <a:rPr lang="en-US" sz="2800" b="0" dirty="0" smtClean="0"/>
              <a:t>BCSA - </a:t>
            </a:r>
            <a:r>
              <a:rPr lang="ru-RU" sz="2800" b="0" dirty="0" smtClean="0"/>
              <a:t>разработчик и правообладател</a:t>
            </a:r>
            <a:r>
              <a:rPr lang="ru-RU" sz="2800" b="0" dirty="0"/>
              <a:t>ь</a:t>
            </a:r>
            <a:r>
              <a:rPr lang="ru-RU" sz="2800" b="0" dirty="0" smtClean="0"/>
              <a:t> Системы сертификации в стальном строительстве в </a:t>
            </a:r>
            <a:r>
              <a:rPr lang="en-US" sz="2800" b="0" dirty="0" smtClean="0"/>
              <a:t>UK</a:t>
            </a:r>
            <a:r>
              <a:rPr lang="ru-RU" sz="2800" b="0" dirty="0" smtClean="0"/>
              <a:t>. </a:t>
            </a:r>
            <a:endParaRPr lang="ru-RU" sz="2800" b="0" dirty="0" smtClean="0"/>
          </a:p>
          <a:p>
            <a:pPr indent="457200" algn="just"/>
            <a:endParaRPr lang="ru-RU" sz="2800" b="0" dirty="0"/>
          </a:p>
          <a:p>
            <a:pPr indent="457200" algn="just"/>
            <a:r>
              <a:rPr lang="en-US" sz="2800" b="0" dirty="0" smtClean="0"/>
              <a:t>BCSA – </a:t>
            </a:r>
            <a:r>
              <a:rPr lang="ru-RU" sz="2800" b="0" dirty="0" smtClean="0"/>
              <a:t>основной партнёр Британского института стального строительства (</a:t>
            </a:r>
            <a:r>
              <a:rPr lang="en-US" sz="2800" b="0" dirty="0" smtClean="0"/>
              <a:t>SCI</a:t>
            </a:r>
            <a:r>
              <a:rPr lang="ru-RU" sz="2800" b="0" dirty="0" smtClean="0"/>
              <a:t>).</a:t>
            </a:r>
            <a:endParaRPr lang="ru-RU" sz="2800" dirty="0" smtClean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216" y="7866112"/>
            <a:ext cx="2907196" cy="3621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40" y="2864037"/>
            <a:ext cx="3092044" cy="43924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2480" y="2864037"/>
            <a:ext cx="3263785" cy="43924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8685" y="2864037"/>
            <a:ext cx="3073548" cy="43924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2489" y="8048613"/>
            <a:ext cx="3091595" cy="43924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2481" y="8048614"/>
            <a:ext cx="3089682" cy="43924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8685" y="8048613"/>
            <a:ext cx="321682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010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6719392" y="817225"/>
            <a:ext cx="13253627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 smtClean="0"/>
              <a:t>Руководство по монтажу многоэтажных зданий</a:t>
            </a:r>
            <a:endParaRPr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88" y="2825551"/>
            <a:ext cx="6562449" cy="9341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9672" y="2816804"/>
            <a:ext cx="14833648" cy="75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Влияние проектных решений на последовательность и технологию монтажа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DINPro-Regular" panose="02000503030000020004" pitchFamily="50" charset="0"/>
              <a:sym typeface="Helvetica Neue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800" b="0" dirty="0" smtClean="0">
                <a:latin typeface="DINPro-Regular" panose="02000503030000020004" pitchFamily="50" charset="0"/>
              </a:rPr>
              <a:t>Взаимодействие между подрядчиками на монтаж стальных и железобетонных к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онструкций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2800" b="0" dirty="0">
              <a:latin typeface="DINPro-Regular" panose="02000503030000020004" pitchFamily="50" charset="0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Изготовление и доставка конструкций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2800" b="0" dirty="0">
              <a:latin typeface="DINPro-Regular" panose="02000503030000020004" pitchFamily="50" charset="0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Подготовка площадки к монтажу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 стального каркаса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2800" b="0" baseline="0" dirty="0">
              <a:latin typeface="DINPro-Regular" panose="02000503030000020004" pitchFamily="50" charset="0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Производство работ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2800" b="0" baseline="0" dirty="0">
              <a:latin typeface="DINPro-Regular" panose="02000503030000020004" pitchFamily="50" charset="0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800" b="0" dirty="0" smtClean="0">
                <a:latin typeface="DINPro-Regular" panose="02000503030000020004" pitchFamily="50" charset="0"/>
              </a:rPr>
              <a:t>Оборудование для монтажа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ru-RU" sz="2800" b="0" dirty="0">
              <a:latin typeface="DINPro-Regular" panose="02000503030000020004" pitchFamily="50" charset="0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800" b="0" dirty="0" smtClean="0">
                <a:latin typeface="DINPro-Regular" panose="02000503030000020004" pitchFamily="50" charset="0"/>
              </a:rPr>
              <a:t>Передача стального каркаса генеральному подрядчику</a:t>
            </a: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NPro-Regular" panose="02000503030000020004" pitchFamily="50" charset="0"/>
              <a:sym typeface="Helvetica Neue"/>
            </a:endParaRPr>
          </a:p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Техника</a:t>
            </a:r>
            <a:r>
              <a:rPr kumimoji="0" lang="ru-RU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INPro-Regular" panose="02000503030000020004" pitchFamily="50" charset="0"/>
                <a:sym typeface="Helvetica Neue"/>
              </a:rPr>
              <a:t> безопасности</a:t>
            </a:r>
            <a:endParaRPr kumimoji="0" lang="ru-RU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DINPro-Regular" panose="02000503030000020004" pitchFamily="50" charset="0"/>
              <a:sym typeface="Helvetica Neue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INPro-Regular" panose="02000503030000020004" pitchFamily="50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634660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4919192" y="817225"/>
            <a:ext cx="14438247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 smtClean="0"/>
              <a:t>Оборудование для монтажа</a:t>
            </a:r>
            <a:r>
              <a:rPr lang="en-US" dirty="0" smtClean="0"/>
              <a:t>. </a:t>
            </a:r>
            <a:r>
              <a:rPr lang="ru-RU" dirty="0" smtClean="0"/>
              <a:t>Европейская практика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817" y="3858580"/>
            <a:ext cx="5760640" cy="8400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425" y="2651377"/>
            <a:ext cx="6184385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Corefast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©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(Tata Steel Europe)</a:t>
            </a:r>
            <a:r>
              <a:rPr kumimoji="0" lang="ru-RU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405" y="4245751"/>
            <a:ext cx="3762375" cy="3457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42695" y="2457203"/>
            <a:ext cx="3311804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Кронштейны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Dover Clamps”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415" y="8350207"/>
            <a:ext cx="3546351" cy="3676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5502" y="4265712"/>
            <a:ext cx="3104902" cy="3457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86531" y="2471902"/>
            <a:ext cx="4015522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Замки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“Dawson Shackles</a:t>
            </a:r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390" y="8387943"/>
            <a:ext cx="4429125" cy="3705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64608" y="3690531"/>
            <a:ext cx="4924425" cy="8705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65531" y="2457203"/>
            <a:ext cx="4616648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Оборудование для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выверки конструкций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07902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9964755" y="817225"/>
            <a:ext cx="4310474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 smtClean="0"/>
              <a:t>На сайте АРСС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36" y="2321496"/>
            <a:ext cx="19010112" cy="95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028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973" y="2681535"/>
            <a:ext cx="2797811" cy="3515047"/>
          </a:xfrm>
          <a:prstGeom prst="rect">
            <a:avLst/>
          </a:prstGeom>
        </p:spPr>
      </p:pic>
      <p:sp>
        <p:nvSpPr>
          <p:cNvPr id="12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56881" y="12488862"/>
            <a:ext cx="248388" cy="320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25" name="Краткая информация об Ассоциации"/>
          <p:cNvSpPr txBox="1"/>
          <p:nvPr/>
        </p:nvSpPr>
        <p:spPr>
          <a:xfrm>
            <a:off x="7439472" y="817225"/>
            <a:ext cx="10084491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4800" b="0">
                <a:solidFill>
                  <a:srgbClr val="BE145A"/>
                </a:solidFill>
                <a:latin typeface="DINPro-Light"/>
                <a:ea typeface="DINPro-Light"/>
                <a:cs typeface="DINPro-Light"/>
                <a:sym typeface="DINPro-Light"/>
              </a:defRPr>
            </a:lvl1pPr>
          </a:lstStyle>
          <a:p>
            <a:r>
              <a:rPr lang="ru-RU" dirty="0" smtClean="0"/>
              <a:t>Консультационные услуги ИЦ АРСС</a:t>
            </a:r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90" y="7939347"/>
            <a:ext cx="7831362" cy="41955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775" y="2681535"/>
            <a:ext cx="7823377" cy="4435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247" y="6196582"/>
            <a:ext cx="2943705" cy="30457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936" y="9596776"/>
            <a:ext cx="2248326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3608" y="4643034"/>
            <a:ext cx="6202782" cy="32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2540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7561" y="3593049"/>
            <a:ext cx="6287285" cy="32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3963" y="2681536"/>
            <a:ext cx="6083617" cy="324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7620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31934" y="8033085"/>
            <a:ext cx="7095698" cy="445577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/>
          <a:srcRect l="32775" r="-927"/>
          <a:stretch/>
        </p:blipFill>
        <p:spPr>
          <a:xfrm>
            <a:off x="12744000" y="8485033"/>
            <a:ext cx="3852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991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_9_4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146" name="АССОЦИАЦИЯ РАЗВИТИЯ  СТАЛЬНОГО СТРОИТЕЛЬСТВА"/>
          <p:cNvSpPr txBox="1"/>
          <p:nvPr/>
        </p:nvSpPr>
        <p:spPr>
          <a:xfrm>
            <a:off x="5252561" y="10869215"/>
            <a:ext cx="3828162" cy="1277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lnSpc>
                <a:spcPts val="5000"/>
              </a:lnSpc>
              <a:spcBef>
                <a:spcPts val="1600"/>
              </a:spcBef>
              <a:defRPr sz="2000" b="0">
                <a:solidFill>
                  <a:srgbClr val="525C5C"/>
                </a:solidFill>
                <a:latin typeface="DINPro-Light"/>
                <a:ea typeface="DINPro-Light"/>
                <a:cs typeface="DINPro-Light"/>
                <a:sym typeface="DINPro-Light"/>
              </a:defRPr>
            </a:pPr>
            <a:r>
              <a:t>АССОЦИАЦИЯ РАЗВИТИЯ </a:t>
            </a:r>
            <a:br/>
            <a:r>
              <a:t>СТАЛЬНОГО СТРОИТЕЛЬСТВА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+7 (495) 744-02-63"/>
          <p:cNvSpPr txBox="1"/>
          <p:nvPr/>
        </p:nvSpPr>
        <p:spPr>
          <a:xfrm>
            <a:off x="5252561" y="11681817"/>
            <a:ext cx="2569820" cy="973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642937">
              <a:lnSpc>
                <a:spcPts val="5500"/>
              </a:lnSpc>
              <a:spcBef>
                <a:spcPts val="1600"/>
              </a:spcBef>
              <a:defRPr sz="22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t>+7 (495) 744-02-63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8" name="info@steel-development.ru  www.steel-development.ru"/>
          <p:cNvSpPr txBox="1"/>
          <p:nvPr/>
        </p:nvSpPr>
        <p:spPr>
          <a:xfrm>
            <a:off x="5252561" y="12120959"/>
            <a:ext cx="3606674" cy="1309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spcBef>
                <a:spcPts val="1600"/>
              </a:spcBef>
              <a:defRPr sz="2200" b="0">
                <a:solidFill>
                  <a:srgbClr val="525C5C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t>info@steel-development.ru </a:t>
            </a:r>
            <a:r>
              <a: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/>
            </a:r>
            <a:br>
              <a:rPr sz="16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>
                <a:solidFill>
                  <a:srgbClr val="BE145A"/>
                </a:solidFill>
              </a:rPr>
              <a:t>www.steel-development.ru </a:t>
            </a:r>
            <a:endParaRPr sz="16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184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DINPro-Light</vt:lpstr>
      <vt:lpstr>DINPro-Regular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Alex Yakovlev</cp:lastModifiedBy>
  <cp:revision>35</cp:revision>
  <dcterms:modified xsi:type="dcterms:W3CDTF">2020-03-04T08:00:05Z</dcterms:modified>
</cp:coreProperties>
</file>