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26"/>
  </p:notesMasterIdLst>
  <p:sldIdLst>
    <p:sldId id="273" r:id="rId2"/>
    <p:sldId id="302" r:id="rId3"/>
    <p:sldId id="297" r:id="rId4"/>
    <p:sldId id="300" r:id="rId5"/>
    <p:sldId id="298" r:id="rId6"/>
    <p:sldId id="301" r:id="rId7"/>
    <p:sldId id="282" r:id="rId8"/>
    <p:sldId id="299" r:id="rId9"/>
    <p:sldId id="260" r:id="rId10"/>
    <p:sldId id="259" r:id="rId11"/>
    <p:sldId id="262" r:id="rId12"/>
    <p:sldId id="268" r:id="rId13"/>
    <p:sldId id="303" r:id="rId14"/>
    <p:sldId id="271" r:id="rId15"/>
    <p:sldId id="292" r:id="rId16"/>
    <p:sldId id="294" r:id="rId17"/>
    <p:sldId id="295" r:id="rId18"/>
    <p:sldId id="304" r:id="rId19"/>
    <p:sldId id="305" r:id="rId20"/>
    <p:sldId id="306" r:id="rId21"/>
    <p:sldId id="276" r:id="rId22"/>
    <p:sldId id="278" r:id="rId23"/>
    <p:sldId id="272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2AE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9"/>
    <p:restoredTop sz="90971" autoAdjust="0"/>
  </p:normalViewPr>
  <p:slideViewPr>
    <p:cSldViewPr>
      <p:cViewPr varScale="1">
        <p:scale>
          <a:sx n="153" d="100"/>
          <a:sy n="153" d="100"/>
        </p:scale>
        <p:origin x="14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69037-2525-40AE-9B32-09DD3192A157}" type="datetimeFigureOut">
              <a:rPr lang="ru-RU" smtClean="0"/>
              <a:t>05.03.2020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99934-4D95-4049-989E-46079741C7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42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30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68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88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03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162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99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21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99934-4D95-4049-989E-46079741C7EB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21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4803345"/>
            <a:ext cx="8246070" cy="106893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5872280"/>
            <a:ext cx="8246070" cy="610820"/>
          </a:xfrm>
        </p:spPr>
        <p:txBody>
          <a:bodyPr>
            <a:noAutofit/>
          </a:bodyPr>
          <a:lstStyle>
            <a:lvl1pPr marL="0" indent="0" algn="l">
              <a:buNone/>
              <a:defRPr sz="2700">
                <a:solidFill>
                  <a:srgbClr val="582A0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2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4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582A0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4886559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19" y="527605"/>
            <a:ext cx="6566314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582A0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540" y="1443835"/>
            <a:ext cx="5955494" cy="4275740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8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1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8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582A04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7749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0736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7749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0736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5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4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7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5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29218"/>
            <a:ext cx="8314019" cy="2476189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Необходимость инжиниринга проекта до запуска в производство </a:t>
            </a:r>
            <a:endParaRPr lang="en-US" sz="4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9E5018-C908-474D-92C5-AE1F2558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4326" y="131903"/>
            <a:ext cx="2363261" cy="15013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F6317-B630-E944-9A86-A19CBB3FE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1" y="84051"/>
            <a:ext cx="1428070" cy="134217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F884593-5CB7-5748-B4CB-6F383500C5FD}"/>
              </a:ext>
            </a:extLst>
          </p:cNvPr>
          <p:cNvSpPr txBox="1">
            <a:spLocks/>
          </p:cNvSpPr>
          <p:nvPr/>
        </p:nvSpPr>
        <p:spPr>
          <a:xfrm>
            <a:off x="1557251" y="-24725"/>
            <a:ext cx="3660460" cy="90731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СК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Инжиниринг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5B6504FD-BE08-F740-ABBC-176D5E18F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206" y="663659"/>
            <a:ext cx="5393790" cy="588449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Лучшие решения для Вас!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B3A318BE-0B78-2842-B265-5E1BB308F298}"/>
              </a:ext>
            </a:extLst>
          </p:cNvPr>
          <p:cNvSpPr txBox="1">
            <a:spLocks/>
          </p:cNvSpPr>
          <p:nvPr/>
        </p:nvSpPr>
        <p:spPr>
          <a:xfrm>
            <a:off x="118235" y="5931676"/>
            <a:ext cx="4787252" cy="79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700" kern="1200">
                <a:solidFill>
                  <a:srgbClr val="582A0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</a:rPr>
              <a:t>Управляющий партнер</a:t>
            </a:r>
          </a:p>
          <a:p>
            <a:r>
              <a:rPr lang="ru-RU" sz="2000" dirty="0" err="1">
                <a:solidFill>
                  <a:schemeClr val="tx1"/>
                </a:solidFill>
              </a:rPr>
              <a:t>Мантров</a:t>
            </a:r>
            <a:r>
              <a:rPr lang="ru-RU" sz="2000" dirty="0">
                <a:solidFill>
                  <a:schemeClr val="tx1"/>
                </a:solidFill>
              </a:rPr>
              <a:t> Александр Васильевич</a:t>
            </a:r>
          </a:p>
        </p:txBody>
      </p:sp>
    </p:spTree>
    <p:extLst>
      <p:ext uri="{BB962C8B-B14F-4D97-AF65-F5344CB8AC3E}">
        <p14:creationId xmlns:p14="http://schemas.microsoft.com/office/powerpoint/2010/main" val="3370676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82588"/>
            <a:ext cx="8568952" cy="288032"/>
          </a:xfrm>
        </p:spPr>
        <p:txBody>
          <a:bodyPr>
            <a:noAutofit/>
          </a:bodyPr>
          <a:lstStyle/>
          <a:p>
            <a:r>
              <a:rPr lang="ru-RU" sz="1800" b="1" dirty="0"/>
              <a:t>Качественная инженерная подготовка  - это управление</a:t>
            </a:r>
            <a:r>
              <a:rPr lang="ru-RU" sz="1600" b="1" dirty="0"/>
              <a:t>: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74287" y="5589240"/>
            <a:ext cx="8928992" cy="360040"/>
          </a:xfrm>
        </p:spPr>
        <p:txBody>
          <a:bodyPr>
            <a:normAutofit/>
          </a:bodyPr>
          <a:lstStyle/>
          <a:p>
            <a:pPr marL="0" indent="0">
              <a:buClr>
                <a:srgbClr val="FFC000"/>
              </a:buClr>
              <a:buNone/>
            </a:pPr>
            <a:endParaRPr lang="ru-RU" sz="1700" dirty="0"/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47003" y="2708920"/>
            <a:ext cx="6408711" cy="20162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600" b="1" dirty="0"/>
              <a:t>Сократить цикл строительства и монтажа.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Снизить стоимость изготовления МК.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Снизить затраты на материалы. Не покупать лишнего.</a:t>
            </a:r>
          </a:p>
          <a:p>
            <a:pPr marL="342900" indent="-342900">
              <a:buAutoNum type="arabicPeriod"/>
            </a:pPr>
            <a:r>
              <a:rPr lang="ru-RU" sz="1600" b="1" dirty="0"/>
              <a:t>Оптимизировать ГПМ</a:t>
            </a:r>
          </a:p>
          <a:p>
            <a:pPr marL="342900" indent="-342900">
              <a:buAutoNum type="arabicPeriod"/>
            </a:pPr>
            <a:r>
              <a:rPr lang="ru-RU" sz="1600" b="1" dirty="0"/>
              <a:t>Снизить капитальные и эксплуатационные затраты</a:t>
            </a:r>
          </a:p>
          <a:p>
            <a:pPr marL="342900" indent="-342900">
              <a:buAutoNum type="arabicPeriod"/>
            </a:pPr>
            <a:r>
              <a:rPr lang="ru-RU" sz="1600" b="1" dirty="0"/>
              <a:t>Выявить несоответствия при проектировании</a:t>
            </a:r>
          </a:p>
          <a:p>
            <a:pPr marL="342900" indent="-342900">
              <a:buAutoNum type="arabicPeriod"/>
            </a:pPr>
            <a:r>
              <a:rPr lang="ru-RU" sz="1600" b="1" dirty="0"/>
              <a:t>Своевременно выполнить корректирующие действия</a:t>
            </a:r>
          </a:p>
          <a:p>
            <a:pPr marL="342900" indent="-342900" algn="ctr">
              <a:buAutoNum type="arabicPeriod"/>
            </a:pPr>
            <a:endParaRPr lang="ru-RU" sz="16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2008" y="419180"/>
            <a:ext cx="4824536" cy="19442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/>
              <a:t>1.Планированием работ</a:t>
            </a:r>
          </a:p>
          <a:p>
            <a:r>
              <a:rPr lang="ru-RU" sz="1600" b="1" dirty="0"/>
              <a:t>2. Распределением работ</a:t>
            </a:r>
          </a:p>
          <a:p>
            <a:r>
              <a:rPr lang="ru-RU" sz="1600" b="1" dirty="0"/>
              <a:t>3. Выпуском чертежей КМД+КМ</a:t>
            </a:r>
          </a:p>
          <a:p>
            <a:r>
              <a:rPr lang="ru-RU" sz="1600" b="1" dirty="0"/>
              <a:t>4. Выпуском монтажных схем</a:t>
            </a:r>
          </a:p>
          <a:p>
            <a:r>
              <a:rPr lang="ru-RU" sz="1600" b="1" dirty="0"/>
              <a:t>5. Эффективной закупкой материалов</a:t>
            </a:r>
          </a:p>
          <a:p>
            <a:r>
              <a:rPr lang="ru-RU" sz="1600" b="1" dirty="0"/>
              <a:t>6. Очередностью поставки и монтажа</a:t>
            </a:r>
          </a:p>
          <a:p>
            <a:r>
              <a:rPr lang="ru-RU" sz="1600" b="1" dirty="0"/>
              <a:t>7. Исполнением работ (контроль)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187624" y="2824820"/>
            <a:ext cx="65527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470" y="2339588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Качественная инженерная подготовка  - это возможность</a:t>
            </a:r>
            <a:r>
              <a:rPr lang="ru-RU" sz="1600" b="1" dirty="0"/>
              <a:t>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5470" y="4869160"/>
            <a:ext cx="63262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Качественная инженерная подготовка  - это эффективная реализация всего проекта!!!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464465-DDEE-49BA-B2F9-ECD28A398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8" grpId="0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9686" y="6175194"/>
            <a:ext cx="1843689" cy="396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50" y="5976140"/>
            <a:ext cx="2322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826" y="765697"/>
            <a:ext cx="4837238" cy="2598022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9686" y="239952"/>
            <a:ext cx="8435280" cy="49006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</a:rPr>
              <a:t>Организация работ над проектом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93711" y="3304053"/>
            <a:ext cx="4910337" cy="249241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500" dirty="0"/>
              <a:t>Разбивка объекта строительства производится индивидуально, подбирается оптимальная система с учетом требований ПОС и ППР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500" dirty="0"/>
              <a:t>3д модель разбивается на монтажные партии и группы конструкций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500" dirty="0"/>
              <a:t>В соответствии с монтажными партиями и группами конструкций подбирается оптимальный состав изготовителей металлоконструкций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500" dirty="0"/>
              <a:t>В соответствии с данной разбивкой производится запуск в производство и формируются партии отгрузки готовой продукции</a:t>
            </a:r>
          </a:p>
          <a:p>
            <a:pPr marL="0" indent="0">
              <a:buClr>
                <a:srgbClr val="FFC000"/>
              </a:buClr>
              <a:buNone/>
            </a:pPr>
            <a:endParaRPr lang="ru-RU" sz="1700" dirty="0"/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910" y="2780928"/>
            <a:ext cx="2641405" cy="2952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r="25220"/>
          <a:stretch/>
        </p:blipFill>
        <p:spPr>
          <a:xfrm>
            <a:off x="7940673" y="1951584"/>
            <a:ext cx="1072530" cy="4790864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027776" y="5597288"/>
            <a:ext cx="3917660" cy="1154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ru-RU" sz="1700" b="1" dirty="0"/>
              <a:t>Пример: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ru-RU" sz="1700" dirty="0"/>
              <a:t>Монтажная партия </a:t>
            </a:r>
            <a:r>
              <a:rPr lang="ru-RU" sz="1700" b="1" dirty="0"/>
              <a:t>2-1-1 (1944) </a:t>
            </a:r>
            <a:r>
              <a:rPr lang="ru-RU" sz="1700" dirty="0"/>
              <a:t>означает: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ru-RU" sz="1700" dirty="0"/>
              <a:t>2 – 2 этаж здания;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ru-RU" sz="1700" dirty="0"/>
              <a:t>1 – номер крана на монтажной площадке;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ru-RU" sz="1700" dirty="0"/>
              <a:t>1 – очередь производства и отгрузки;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ru-RU" sz="1700" dirty="0"/>
              <a:t>1944 – количество деталей в монтажной партии.</a:t>
            </a:r>
            <a:endParaRPr lang="ru-RU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B7B2A4-F45D-496D-A4FC-15B820BA7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9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89837"/>
            <a:ext cx="843528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Вариант управления проектом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4278740"/>
            <a:ext cx="4642918" cy="730914"/>
          </a:xfrm>
        </p:spPr>
        <p:txBody>
          <a:bodyPr>
            <a:normAutofit/>
          </a:bodyPr>
          <a:lstStyle/>
          <a:p>
            <a:r>
              <a:rPr lang="ru-RU" dirty="0"/>
              <a:t>Как ЭТО РАБОТАЕТ</a:t>
            </a:r>
            <a:r>
              <a:rPr lang="en-US" dirty="0"/>
              <a:t>?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6502189" y="1708267"/>
            <a:ext cx="2464307" cy="4776155"/>
            <a:chOff x="6588224" y="1412776"/>
            <a:chExt cx="2464307" cy="4776155"/>
          </a:xfrm>
        </p:grpSpPr>
        <p:sp>
          <p:nvSpPr>
            <p:cNvPr id="4" name="TextBox 3"/>
            <p:cNvSpPr txBox="1"/>
            <p:nvPr/>
          </p:nvSpPr>
          <p:spPr>
            <a:xfrm>
              <a:off x="6588224" y="1412776"/>
              <a:ext cx="2461108" cy="26161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/>
                <a:t>Габариты отправочных марок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1423" y="1720553"/>
              <a:ext cx="2461108" cy="4468378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>
            <a:off x="217114" y="1400490"/>
            <a:ext cx="6253962" cy="2502074"/>
            <a:chOff x="190246" y="3841303"/>
            <a:chExt cx="6253962" cy="250207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246" y="4149080"/>
              <a:ext cx="6253962" cy="219429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0246" y="3841303"/>
              <a:ext cx="6253962" cy="30777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Диспетчеризация. Исходные данные для производства.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32E205-D792-4099-B677-B0F082F45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B99A2-94DF-5E44-9CBD-5C04435E7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283824"/>
              </p:ext>
            </p:extLst>
          </p:nvPr>
        </p:nvGraphicFramePr>
        <p:xfrm>
          <a:off x="174774" y="1709205"/>
          <a:ext cx="8752111" cy="34405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547">
                  <a:extLst>
                    <a:ext uri="{9D8B030D-6E8A-4147-A177-3AD203B41FA5}">
                      <a16:colId xmlns:a16="http://schemas.microsoft.com/office/drawing/2014/main" val="4005112022"/>
                    </a:ext>
                  </a:extLst>
                </a:gridCol>
                <a:gridCol w="443457">
                  <a:extLst>
                    <a:ext uri="{9D8B030D-6E8A-4147-A177-3AD203B41FA5}">
                      <a16:colId xmlns:a16="http://schemas.microsoft.com/office/drawing/2014/main" val="356368885"/>
                    </a:ext>
                  </a:extLst>
                </a:gridCol>
                <a:gridCol w="492730">
                  <a:extLst>
                    <a:ext uri="{9D8B030D-6E8A-4147-A177-3AD203B41FA5}">
                      <a16:colId xmlns:a16="http://schemas.microsoft.com/office/drawing/2014/main" val="290059201"/>
                    </a:ext>
                  </a:extLst>
                </a:gridCol>
                <a:gridCol w="1133278">
                  <a:extLst>
                    <a:ext uri="{9D8B030D-6E8A-4147-A177-3AD203B41FA5}">
                      <a16:colId xmlns:a16="http://schemas.microsoft.com/office/drawing/2014/main" val="2128502706"/>
                    </a:ext>
                  </a:extLst>
                </a:gridCol>
                <a:gridCol w="363389">
                  <a:extLst>
                    <a:ext uri="{9D8B030D-6E8A-4147-A177-3AD203B41FA5}">
                      <a16:colId xmlns:a16="http://schemas.microsoft.com/office/drawing/2014/main" val="285021135"/>
                    </a:ext>
                  </a:extLst>
                </a:gridCol>
                <a:gridCol w="353123">
                  <a:extLst>
                    <a:ext uri="{9D8B030D-6E8A-4147-A177-3AD203B41FA5}">
                      <a16:colId xmlns:a16="http://schemas.microsoft.com/office/drawing/2014/main" val="2218944989"/>
                    </a:ext>
                  </a:extLst>
                </a:gridCol>
                <a:gridCol w="443457">
                  <a:extLst>
                    <a:ext uri="{9D8B030D-6E8A-4147-A177-3AD203B41FA5}">
                      <a16:colId xmlns:a16="http://schemas.microsoft.com/office/drawing/2014/main" val="605418230"/>
                    </a:ext>
                  </a:extLst>
                </a:gridCol>
                <a:gridCol w="369547">
                  <a:extLst>
                    <a:ext uri="{9D8B030D-6E8A-4147-A177-3AD203B41FA5}">
                      <a16:colId xmlns:a16="http://schemas.microsoft.com/office/drawing/2014/main" val="3008830890"/>
                    </a:ext>
                  </a:extLst>
                </a:gridCol>
                <a:gridCol w="560480">
                  <a:extLst>
                    <a:ext uri="{9D8B030D-6E8A-4147-A177-3AD203B41FA5}">
                      <a16:colId xmlns:a16="http://schemas.microsoft.com/office/drawing/2014/main" val="1625474810"/>
                    </a:ext>
                  </a:extLst>
                </a:gridCol>
                <a:gridCol w="831481">
                  <a:extLst>
                    <a:ext uri="{9D8B030D-6E8A-4147-A177-3AD203B41FA5}">
                      <a16:colId xmlns:a16="http://schemas.microsoft.com/office/drawing/2014/main" val="2002618084"/>
                    </a:ext>
                  </a:extLst>
                </a:gridCol>
                <a:gridCol w="698033">
                  <a:extLst>
                    <a:ext uri="{9D8B030D-6E8A-4147-A177-3AD203B41FA5}">
                      <a16:colId xmlns:a16="http://schemas.microsoft.com/office/drawing/2014/main" val="2957626389"/>
                    </a:ext>
                  </a:extLst>
                </a:gridCol>
                <a:gridCol w="542002">
                  <a:extLst>
                    <a:ext uri="{9D8B030D-6E8A-4147-A177-3AD203B41FA5}">
                      <a16:colId xmlns:a16="http://schemas.microsoft.com/office/drawing/2014/main" val="1424726993"/>
                    </a:ext>
                  </a:extLst>
                </a:gridCol>
                <a:gridCol w="615913">
                  <a:extLst>
                    <a:ext uri="{9D8B030D-6E8A-4147-A177-3AD203B41FA5}">
                      <a16:colId xmlns:a16="http://schemas.microsoft.com/office/drawing/2014/main" val="85420744"/>
                    </a:ext>
                  </a:extLst>
                </a:gridCol>
                <a:gridCol w="566639">
                  <a:extLst>
                    <a:ext uri="{9D8B030D-6E8A-4147-A177-3AD203B41FA5}">
                      <a16:colId xmlns:a16="http://schemas.microsoft.com/office/drawing/2014/main" val="460477013"/>
                    </a:ext>
                  </a:extLst>
                </a:gridCol>
                <a:gridCol w="344911">
                  <a:extLst>
                    <a:ext uri="{9D8B030D-6E8A-4147-A177-3AD203B41FA5}">
                      <a16:colId xmlns:a16="http://schemas.microsoft.com/office/drawing/2014/main" val="2624370177"/>
                    </a:ext>
                  </a:extLst>
                </a:gridCol>
                <a:gridCol w="624124">
                  <a:extLst>
                    <a:ext uri="{9D8B030D-6E8A-4147-A177-3AD203B41FA5}">
                      <a16:colId xmlns:a16="http://schemas.microsoft.com/office/drawing/2014/main" val="3054140815"/>
                    </a:ext>
                  </a:extLst>
                </a:gridCol>
              </a:tblGrid>
              <a:tr h="120019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Информация о марках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Информация о деталях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674777702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Код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Чертеж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Марка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Группа конструкций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Кол-во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Масса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Масса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№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Кол-во на 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Общее кол-во на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Профиль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Длина, мм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Ширина, мм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Вес общий,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Марка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Примечание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530594607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партии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элемента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марок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1шт, кг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всех, кг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детали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марку, шт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все марки, шт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кг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стали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444059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Распорка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79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786894570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3729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496290991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3735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139705522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3739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15881483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3883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4287706146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2,7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893574700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А-1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5528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Гн.120х5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3981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139,8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200351864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Ферма стропильная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095600246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строгать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825373051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15,8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строгать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061549564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0,6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807828106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451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559970061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457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835466545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461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191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842588162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Гн.100х3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2285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674475290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Гн.100х3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2265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597307991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479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Гн.120х4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2291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32,6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449033496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Гн.120х4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2284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32,5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719746310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L110x70x6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C255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055386799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Гн.[]180х140х4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6375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122,8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4040854538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3611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Фк2-19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Гн.140х4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4960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83,1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113152593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8911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Ш1-1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Ш1-1 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Шайба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232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3,8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881,6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161574871"/>
                  </a:ext>
                </a:extLst>
              </a:tr>
              <a:tr h="1280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8911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Ш1-1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17538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232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881,6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C345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905214207"/>
                  </a:ext>
                </a:extLst>
              </a:tr>
              <a:tr h="1200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943269,8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592422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2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189837"/>
            <a:ext cx="843528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Вариант управления проектом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440041D-C8B8-A149-85F8-60E6313B9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335090"/>
              </p:ext>
            </p:extLst>
          </p:nvPr>
        </p:nvGraphicFramePr>
        <p:xfrm>
          <a:off x="323528" y="1844824"/>
          <a:ext cx="8229600" cy="231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3774">
                  <a:extLst>
                    <a:ext uri="{9D8B030D-6E8A-4147-A177-3AD203B41FA5}">
                      <a16:colId xmlns:a16="http://schemas.microsoft.com/office/drawing/2014/main" val="2747180332"/>
                    </a:ext>
                  </a:extLst>
                </a:gridCol>
                <a:gridCol w="4258687">
                  <a:extLst>
                    <a:ext uri="{9D8B030D-6E8A-4147-A177-3AD203B41FA5}">
                      <a16:colId xmlns:a16="http://schemas.microsoft.com/office/drawing/2014/main" val="3492693165"/>
                    </a:ext>
                  </a:extLst>
                </a:gridCol>
                <a:gridCol w="587139">
                  <a:extLst>
                    <a:ext uri="{9D8B030D-6E8A-4147-A177-3AD203B41FA5}">
                      <a16:colId xmlns:a16="http://schemas.microsoft.com/office/drawing/2014/main" val="697923209"/>
                    </a:ext>
                  </a:extLst>
                </a:gridCol>
              </a:tblGrid>
              <a:tr h="11591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Исходные данные. Монтажная партия 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914173"/>
                  </a:ext>
                </a:extLst>
              </a:tr>
              <a:tr h="1159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Информация о марках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Информация о деталях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712507929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4A4657C-E5CB-0A43-89D9-384319B73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648217"/>
              </p:ext>
            </p:extLst>
          </p:nvPr>
        </p:nvGraphicFramePr>
        <p:xfrm>
          <a:off x="323528" y="2625383"/>
          <a:ext cx="8229600" cy="123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485">
                  <a:extLst>
                    <a:ext uri="{9D8B030D-6E8A-4147-A177-3AD203B41FA5}">
                      <a16:colId xmlns:a16="http://schemas.microsoft.com/office/drawing/2014/main" val="1928350299"/>
                    </a:ext>
                  </a:extLst>
                </a:gridCol>
                <a:gridCol w="416982">
                  <a:extLst>
                    <a:ext uri="{9D8B030D-6E8A-4147-A177-3AD203B41FA5}">
                      <a16:colId xmlns:a16="http://schemas.microsoft.com/office/drawing/2014/main" val="2638857739"/>
                    </a:ext>
                  </a:extLst>
                </a:gridCol>
                <a:gridCol w="463313">
                  <a:extLst>
                    <a:ext uri="{9D8B030D-6E8A-4147-A177-3AD203B41FA5}">
                      <a16:colId xmlns:a16="http://schemas.microsoft.com/office/drawing/2014/main" val="3426714350"/>
                    </a:ext>
                  </a:extLst>
                </a:gridCol>
                <a:gridCol w="1065620">
                  <a:extLst>
                    <a:ext uri="{9D8B030D-6E8A-4147-A177-3AD203B41FA5}">
                      <a16:colId xmlns:a16="http://schemas.microsoft.com/office/drawing/2014/main" val="4114426293"/>
                    </a:ext>
                  </a:extLst>
                </a:gridCol>
                <a:gridCol w="341694">
                  <a:extLst>
                    <a:ext uri="{9D8B030D-6E8A-4147-A177-3AD203B41FA5}">
                      <a16:colId xmlns:a16="http://schemas.microsoft.com/office/drawing/2014/main" val="698771524"/>
                    </a:ext>
                  </a:extLst>
                </a:gridCol>
                <a:gridCol w="332041">
                  <a:extLst>
                    <a:ext uri="{9D8B030D-6E8A-4147-A177-3AD203B41FA5}">
                      <a16:colId xmlns:a16="http://schemas.microsoft.com/office/drawing/2014/main" val="4191571306"/>
                    </a:ext>
                  </a:extLst>
                </a:gridCol>
                <a:gridCol w="416982">
                  <a:extLst>
                    <a:ext uri="{9D8B030D-6E8A-4147-A177-3AD203B41FA5}">
                      <a16:colId xmlns:a16="http://schemas.microsoft.com/office/drawing/2014/main" val="4239837523"/>
                    </a:ext>
                  </a:extLst>
                </a:gridCol>
                <a:gridCol w="347485">
                  <a:extLst>
                    <a:ext uri="{9D8B030D-6E8A-4147-A177-3AD203B41FA5}">
                      <a16:colId xmlns:a16="http://schemas.microsoft.com/office/drawing/2014/main" val="4016517044"/>
                    </a:ext>
                  </a:extLst>
                </a:gridCol>
                <a:gridCol w="527019">
                  <a:extLst>
                    <a:ext uri="{9D8B030D-6E8A-4147-A177-3AD203B41FA5}">
                      <a16:colId xmlns:a16="http://schemas.microsoft.com/office/drawing/2014/main" val="2983619241"/>
                    </a:ext>
                  </a:extLst>
                </a:gridCol>
                <a:gridCol w="781841">
                  <a:extLst>
                    <a:ext uri="{9D8B030D-6E8A-4147-A177-3AD203B41FA5}">
                      <a16:colId xmlns:a16="http://schemas.microsoft.com/office/drawing/2014/main" val="3730940874"/>
                    </a:ext>
                  </a:extLst>
                </a:gridCol>
                <a:gridCol w="656360">
                  <a:extLst>
                    <a:ext uri="{9D8B030D-6E8A-4147-A177-3AD203B41FA5}">
                      <a16:colId xmlns:a16="http://schemas.microsoft.com/office/drawing/2014/main" val="698491259"/>
                    </a:ext>
                  </a:extLst>
                </a:gridCol>
                <a:gridCol w="509644">
                  <a:extLst>
                    <a:ext uri="{9D8B030D-6E8A-4147-A177-3AD203B41FA5}">
                      <a16:colId xmlns:a16="http://schemas.microsoft.com/office/drawing/2014/main" val="3593174375"/>
                    </a:ext>
                  </a:extLst>
                </a:gridCol>
                <a:gridCol w="579142">
                  <a:extLst>
                    <a:ext uri="{9D8B030D-6E8A-4147-A177-3AD203B41FA5}">
                      <a16:colId xmlns:a16="http://schemas.microsoft.com/office/drawing/2014/main" val="3866590282"/>
                    </a:ext>
                  </a:extLst>
                </a:gridCol>
                <a:gridCol w="532810">
                  <a:extLst>
                    <a:ext uri="{9D8B030D-6E8A-4147-A177-3AD203B41FA5}">
                      <a16:colId xmlns:a16="http://schemas.microsoft.com/office/drawing/2014/main" val="2614116346"/>
                    </a:ext>
                  </a:extLst>
                </a:gridCol>
                <a:gridCol w="324319">
                  <a:extLst>
                    <a:ext uri="{9D8B030D-6E8A-4147-A177-3AD203B41FA5}">
                      <a16:colId xmlns:a16="http://schemas.microsoft.com/office/drawing/2014/main" val="322819111"/>
                    </a:ext>
                  </a:extLst>
                </a:gridCol>
                <a:gridCol w="586863">
                  <a:extLst>
                    <a:ext uri="{9D8B030D-6E8A-4147-A177-3AD203B41FA5}">
                      <a16:colId xmlns:a16="http://schemas.microsoft.com/office/drawing/2014/main" val="221295493"/>
                    </a:ext>
                  </a:extLst>
                </a:gridCol>
              </a:tblGrid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Код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Чертеж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Марка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Группа конструкций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Кол-во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Масса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Масса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№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Кол-во на 1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Общее кол-во на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Профиль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Длина, мм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Ширина, мм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Вес общий,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Марка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Примечание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964365372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CF7E14C4-C66D-4F45-AEF5-3DD9DDE75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25983"/>
              </p:ext>
            </p:extLst>
          </p:nvPr>
        </p:nvGraphicFramePr>
        <p:xfrm>
          <a:off x="323528" y="3241565"/>
          <a:ext cx="8229600" cy="1236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485">
                  <a:extLst>
                    <a:ext uri="{9D8B030D-6E8A-4147-A177-3AD203B41FA5}">
                      <a16:colId xmlns:a16="http://schemas.microsoft.com/office/drawing/2014/main" val="1549683467"/>
                    </a:ext>
                  </a:extLst>
                </a:gridCol>
                <a:gridCol w="416982">
                  <a:extLst>
                    <a:ext uri="{9D8B030D-6E8A-4147-A177-3AD203B41FA5}">
                      <a16:colId xmlns:a16="http://schemas.microsoft.com/office/drawing/2014/main" val="3357751566"/>
                    </a:ext>
                  </a:extLst>
                </a:gridCol>
                <a:gridCol w="463313">
                  <a:extLst>
                    <a:ext uri="{9D8B030D-6E8A-4147-A177-3AD203B41FA5}">
                      <a16:colId xmlns:a16="http://schemas.microsoft.com/office/drawing/2014/main" val="2669655310"/>
                    </a:ext>
                  </a:extLst>
                </a:gridCol>
                <a:gridCol w="1065620">
                  <a:extLst>
                    <a:ext uri="{9D8B030D-6E8A-4147-A177-3AD203B41FA5}">
                      <a16:colId xmlns:a16="http://schemas.microsoft.com/office/drawing/2014/main" val="4089493226"/>
                    </a:ext>
                  </a:extLst>
                </a:gridCol>
                <a:gridCol w="341694">
                  <a:extLst>
                    <a:ext uri="{9D8B030D-6E8A-4147-A177-3AD203B41FA5}">
                      <a16:colId xmlns:a16="http://schemas.microsoft.com/office/drawing/2014/main" val="254471766"/>
                    </a:ext>
                  </a:extLst>
                </a:gridCol>
                <a:gridCol w="332041">
                  <a:extLst>
                    <a:ext uri="{9D8B030D-6E8A-4147-A177-3AD203B41FA5}">
                      <a16:colId xmlns:a16="http://schemas.microsoft.com/office/drawing/2014/main" val="2020559821"/>
                    </a:ext>
                  </a:extLst>
                </a:gridCol>
                <a:gridCol w="416982">
                  <a:extLst>
                    <a:ext uri="{9D8B030D-6E8A-4147-A177-3AD203B41FA5}">
                      <a16:colId xmlns:a16="http://schemas.microsoft.com/office/drawing/2014/main" val="2177458067"/>
                    </a:ext>
                  </a:extLst>
                </a:gridCol>
                <a:gridCol w="347485">
                  <a:extLst>
                    <a:ext uri="{9D8B030D-6E8A-4147-A177-3AD203B41FA5}">
                      <a16:colId xmlns:a16="http://schemas.microsoft.com/office/drawing/2014/main" val="2733532972"/>
                    </a:ext>
                  </a:extLst>
                </a:gridCol>
                <a:gridCol w="527019">
                  <a:extLst>
                    <a:ext uri="{9D8B030D-6E8A-4147-A177-3AD203B41FA5}">
                      <a16:colId xmlns:a16="http://schemas.microsoft.com/office/drawing/2014/main" val="179653125"/>
                    </a:ext>
                  </a:extLst>
                </a:gridCol>
                <a:gridCol w="781841">
                  <a:extLst>
                    <a:ext uri="{9D8B030D-6E8A-4147-A177-3AD203B41FA5}">
                      <a16:colId xmlns:a16="http://schemas.microsoft.com/office/drawing/2014/main" val="2611589960"/>
                    </a:ext>
                  </a:extLst>
                </a:gridCol>
                <a:gridCol w="656360">
                  <a:extLst>
                    <a:ext uri="{9D8B030D-6E8A-4147-A177-3AD203B41FA5}">
                      <a16:colId xmlns:a16="http://schemas.microsoft.com/office/drawing/2014/main" val="1638812640"/>
                    </a:ext>
                  </a:extLst>
                </a:gridCol>
                <a:gridCol w="509644">
                  <a:extLst>
                    <a:ext uri="{9D8B030D-6E8A-4147-A177-3AD203B41FA5}">
                      <a16:colId xmlns:a16="http://schemas.microsoft.com/office/drawing/2014/main" val="1661347634"/>
                    </a:ext>
                  </a:extLst>
                </a:gridCol>
                <a:gridCol w="579142">
                  <a:extLst>
                    <a:ext uri="{9D8B030D-6E8A-4147-A177-3AD203B41FA5}">
                      <a16:colId xmlns:a16="http://schemas.microsoft.com/office/drawing/2014/main" val="2764079801"/>
                    </a:ext>
                  </a:extLst>
                </a:gridCol>
                <a:gridCol w="532810">
                  <a:extLst>
                    <a:ext uri="{9D8B030D-6E8A-4147-A177-3AD203B41FA5}">
                      <a16:colId xmlns:a16="http://schemas.microsoft.com/office/drawing/2014/main" val="4199730155"/>
                    </a:ext>
                  </a:extLst>
                </a:gridCol>
                <a:gridCol w="324319">
                  <a:extLst>
                    <a:ext uri="{9D8B030D-6E8A-4147-A177-3AD203B41FA5}">
                      <a16:colId xmlns:a16="http://schemas.microsoft.com/office/drawing/2014/main" val="1998788933"/>
                    </a:ext>
                  </a:extLst>
                </a:gridCol>
                <a:gridCol w="586863">
                  <a:extLst>
                    <a:ext uri="{9D8B030D-6E8A-4147-A177-3AD203B41FA5}">
                      <a16:colId xmlns:a16="http://schemas.microsoft.com/office/drawing/2014/main" val="133167905"/>
                    </a:ext>
                  </a:extLst>
                </a:gridCol>
              </a:tblGrid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Б23-1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1697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3970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121,6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421733891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Б23-2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4912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2740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703723515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Б23-15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890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3430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105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277186565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8391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1368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41,9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4206011872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116,4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591144961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2345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71,8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983036392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29158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3133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623867587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29159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2101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64,3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393519241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128145495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5111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I20</a:t>
                      </a:r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Ш1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C390</a:t>
                      </a:r>
                      <a:endParaRPr lang="en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690243100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652E465D-6E4A-3847-B697-1F50AAEFA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28795"/>
              </p:ext>
            </p:extLst>
          </p:nvPr>
        </p:nvGraphicFramePr>
        <p:xfrm>
          <a:off x="323528" y="5157192"/>
          <a:ext cx="8229600" cy="8654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485">
                  <a:extLst>
                    <a:ext uri="{9D8B030D-6E8A-4147-A177-3AD203B41FA5}">
                      <a16:colId xmlns:a16="http://schemas.microsoft.com/office/drawing/2014/main" val="3157031576"/>
                    </a:ext>
                  </a:extLst>
                </a:gridCol>
                <a:gridCol w="416982">
                  <a:extLst>
                    <a:ext uri="{9D8B030D-6E8A-4147-A177-3AD203B41FA5}">
                      <a16:colId xmlns:a16="http://schemas.microsoft.com/office/drawing/2014/main" val="273186381"/>
                    </a:ext>
                  </a:extLst>
                </a:gridCol>
                <a:gridCol w="463313">
                  <a:extLst>
                    <a:ext uri="{9D8B030D-6E8A-4147-A177-3AD203B41FA5}">
                      <a16:colId xmlns:a16="http://schemas.microsoft.com/office/drawing/2014/main" val="1281966471"/>
                    </a:ext>
                  </a:extLst>
                </a:gridCol>
                <a:gridCol w="1065620">
                  <a:extLst>
                    <a:ext uri="{9D8B030D-6E8A-4147-A177-3AD203B41FA5}">
                      <a16:colId xmlns:a16="http://schemas.microsoft.com/office/drawing/2014/main" val="3856732687"/>
                    </a:ext>
                  </a:extLst>
                </a:gridCol>
                <a:gridCol w="341694">
                  <a:extLst>
                    <a:ext uri="{9D8B030D-6E8A-4147-A177-3AD203B41FA5}">
                      <a16:colId xmlns:a16="http://schemas.microsoft.com/office/drawing/2014/main" val="2619039454"/>
                    </a:ext>
                  </a:extLst>
                </a:gridCol>
                <a:gridCol w="332041">
                  <a:extLst>
                    <a:ext uri="{9D8B030D-6E8A-4147-A177-3AD203B41FA5}">
                      <a16:colId xmlns:a16="http://schemas.microsoft.com/office/drawing/2014/main" val="2714154944"/>
                    </a:ext>
                  </a:extLst>
                </a:gridCol>
                <a:gridCol w="416982">
                  <a:extLst>
                    <a:ext uri="{9D8B030D-6E8A-4147-A177-3AD203B41FA5}">
                      <a16:colId xmlns:a16="http://schemas.microsoft.com/office/drawing/2014/main" val="746213494"/>
                    </a:ext>
                  </a:extLst>
                </a:gridCol>
                <a:gridCol w="347485">
                  <a:extLst>
                    <a:ext uri="{9D8B030D-6E8A-4147-A177-3AD203B41FA5}">
                      <a16:colId xmlns:a16="http://schemas.microsoft.com/office/drawing/2014/main" val="2017125329"/>
                    </a:ext>
                  </a:extLst>
                </a:gridCol>
                <a:gridCol w="527019">
                  <a:extLst>
                    <a:ext uri="{9D8B030D-6E8A-4147-A177-3AD203B41FA5}">
                      <a16:colId xmlns:a16="http://schemas.microsoft.com/office/drawing/2014/main" val="1166991240"/>
                    </a:ext>
                  </a:extLst>
                </a:gridCol>
                <a:gridCol w="781841">
                  <a:extLst>
                    <a:ext uri="{9D8B030D-6E8A-4147-A177-3AD203B41FA5}">
                      <a16:colId xmlns:a16="http://schemas.microsoft.com/office/drawing/2014/main" val="2580940051"/>
                    </a:ext>
                  </a:extLst>
                </a:gridCol>
                <a:gridCol w="656360">
                  <a:extLst>
                    <a:ext uri="{9D8B030D-6E8A-4147-A177-3AD203B41FA5}">
                      <a16:colId xmlns:a16="http://schemas.microsoft.com/office/drawing/2014/main" val="2979692308"/>
                    </a:ext>
                  </a:extLst>
                </a:gridCol>
                <a:gridCol w="509644">
                  <a:extLst>
                    <a:ext uri="{9D8B030D-6E8A-4147-A177-3AD203B41FA5}">
                      <a16:colId xmlns:a16="http://schemas.microsoft.com/office/drawing/2014/main" val="2206656853"/>
                    </a:ext>
                  </a:extLst>
                </a:gridCol>
                <a:gridCol w="579142">
                  <a:extLst>
                    <a:ext uri="{9D8B030D-6E8A-4147-A177-3AD203B41FA5}">
                      <a16:colId xmlns:a16="http://schemas.microsoft.com/office/drawing/2014/main" val="58172901"/>
                    </a:ext>
                  </a:extLst>
                </a:gridCol>
                <a:gridCol w="532810">
                  <a:extLst>
                    <a:ext uri="{9D8B030D-6E8A-4147-A177-3AD203B41FA5}">
                      <a16:colId xmlns:a16="http://schemas.microsoft.com/office/drawing/2014/main" val="845893478"/>
                    </a:ext>
                  </a:extLst>
                </a:gridCol>
                <a:gridCol w="324319">
                  <a:extLst>
                    <a:ext uri="{9D8B030D-6E8A-4147-A177-3AD203B41FA5}">
                      <a16:colId xmlns:a16="http://schemas.microsoft.com/office/drawing/2014/main" val="3622541990"/>
                    </a:ext>
                  </a:extLst>
                </a:gridCol>
                <a:gridCol w="586863">
                  <a:extLst>
                    <a:ext uri="{9D8B030D-6E8A-4147-A177-3AD203B41FA5}">
                      <a16:colId xmlns:a16="http://schemas.microsoft.com/office/drawing/2014/main" val="3468681783"/>
                    </a:ext>
                  </a:extLst>
                </a:gridCol>
              </a:tblGrid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8391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1368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41,9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798642016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3800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116,4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52652184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8395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2345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71,8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798255706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29158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3133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607718392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29159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2101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64,3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957887999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2143819157"/>
                  </a:ext>
                </a:extLst>
              </a:tr>
              <a:tr h="1236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5111</a:t>
                      </a:r>
                      <a:endParaRPr lang="ru-RU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П6-6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8363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I20</a:t>
                      </a:r>
                      <a:r>
                        <a:rPr lang="ru-RU" sz="700" u="none" strike="noStrike">
                          <a:effectLst/>
                        </a:rPr>
                        <a:t>Ш1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2142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65,6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700" u="none" strike="noStrike">
                          <a:effectLst/>
                        </a:rPr>
                        <a:t>C390</a:t>
                      </a:r>
                      <a:endParaRPr lang="en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b"/>
                </a:tc>
                <a:extLst>
                  <a:ext uri="{0D108BD9-81ED-4DB2-BD59-A6C34878D82A}">
                    <a16:rowId xmlns:a16="http://schemas.microsoft.com/office/drawing/2014/main" val="171452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02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Оптимизация проектных решений</a:t>
            </a:r>
          </a:p>
        </p:txBody>
      </p:sp>
      <p:sp>
        <p:nvSpPr>
          <p:cNvPr id="45" name="Объект 2"/>
          <p:cNvSpPr>
            <a:spLocks noGrp="1"/>
          </p:cNvSpPr>
          <p:nvPr>
            <p:ph idx="1"/>
          </p:nvPr>
        </p:nvSpPr>
        <p:spPr>
          <a:xfrm>
            <a:off x="243960" y="1165010"/>
            <a:ext cx="6272256" cy="5144309"/>
          </a:xfrm>
        </p:spPr>
        <p:txBody>
          <a:bodyPr>
            <a:normAutofit fontScale="85000" lnSpcReduction="10000"/>
          </a:bodyPr>
          <a:lstStyle/>
          <a:p>
            <a:pPr marL="0" indent="0">
              <a:buClr>
                <a:srgbClr val="FFC000"/>
              </a:buClr>
              <a:buNone/>
            </a:pPr>
            <a:r>
              <a:rPr lang="ru-RU" sz="2800" b="1" dirty="0">
                <a:solidFill>
                  <a:srgbClr val="FF0000"/>
                </a:solidFill>
              </a:rPr>
              <a:t>В результате применяемых оптимизационных решений достигается:</a:t>
            </a:r>
          </a:p>
          <a:p>
            <a:pPr>
              <a:buClr>
                <a:srgbClr val="FFC000"/>
              </a:buClr>
            </a:pPr>
            <a:r>
              <a:rPr lang="ru-RU" sz="2800" b="1" dirty="0">
                <a:solidFill>
                  <a:srgbClr val="FF0000"/>
                </a:solidFill>
              </a:rPr>
              <a:t>Уменьшение трудоёмкости изготовления и монтажа конструкций</a:t>
            </a:r>
          </a:p>
          <a:p>
            <a:pPr>
              <a:buClr>
                <a:srgbClr val="FFC000"/>
              </a:buClr>
            </a:pPr>
            <a:r>
              <a:rPr lang="ru-RU" sz="2800" b="1" dirty="0">
                <a:solidFill>
                  <a:srgbClr val="FF0000"/>
                </a:solidFill>
              </a:rPr>
              <a:t>Снижение объема закупки основных материалов</a:t>
            </a:r>
          </a:p>
          <a:p>
            <a:pPr>
              <a:buClr>
                <a:srgbClr val="FFC000"/>
              </a:buClr>
            </a:pPr>
            <a:r>
              <a:rPr lang="ru-RU" sz="2800" b="1" dirty="0">
                <a:solidFill>
                  <a:srgbClr val="FF0000"/>
                </a:solidFill>
              </a:rPr>
              <a:t>При разделении объемов МК на группы – каждому заводу изготовителю(согласно своей технологической направленности) гораздо эффективнее изготавливать «</a:t>
            </a:r>
            <a:r>
              <a:rPr lang="ru-RU" sz="2800" b="1" dirty="0" err="1">
                <a:solidFill>
                  <a:srgbClr val="FF0000"/>
                </a:solidFill>
              </a:rPr>
              <a:t>свою»продукцию</a:t>
            </a:r>
            <a:endParaRPr lang="ru-RU" sz="2800" b="1" dirty="0">
              <a:solidFill>
                <a:srgbClr val="FF0000"/>
              </a:solidFill>
            </a:endParaRPr>
          </a:p>
          <a:p>
            <a:pPr>
              <a:buClr>
                <a:srgbClr val="FFC000"/>
              </a:buClr>
            </a:pPr>
            <a:r>
              <a:rPr lang="ru-RU" sz="2800" b="1" dirty="0">
                <a:solidFill>
                  <a:srgbClr val="FF0000"/>
                </a:solidFill>
              </a:rPr>
              <a:t>Сокращение сроков реализации всего проекта </a:t>
            </a:r>
          </a:p>
          <a:p>
            <a:pPr>
              <a:buClr>
                <a:srgbClr val="FFC000"/>
              </a:buClr>
            </a:pPr>
            <a:r>
              <a:rPr lang="ru-RU" sz="2800" b="1" dirty="0">
                <a:solidFill>
                  <a:srgbClr val="FF0000"/>
                </a:solidFill>
              </a:rPr>
              <a:t>Снижение общей стоимости проекта </a:t>
            </a:r>
          </a:p>
          <a:p>
            <a:pPr marL="0" indent="0">
              <a:buClr>
                <a:srgbClr val="FFC000"/>
              </a:buClr>
              <a:buNone/>
            </a:pPr>
            <a:endParaRPr lang="ru-RU" sz="2800" dirty="0"/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395536" y="1980856"/>
            <a:ext cx="8568952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2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sz="18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  <a:defRPr/>
            </a:pPr>
            <a:endParaRPr lang="ru-RU" altLang="ru-RU" sz="1800" dirty="0">
              <a:solidFill>
                <a:srgbClr val="0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800" b="0" dirty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ru-RU" altLang="ru-RU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05A46-3951-444A-A515-1FD96653E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9880" y="5668437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23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192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Замена сварного варианта </a:t>
            </a:r>
            <a:br>
              <a:rPr lang="en-US" sz="3200" b="1" dirty="0"/>
            </a:br>
            <a:r>
              <a:rPr lang="ru-RU" sz="3200" b="1" dirty="0"/>
              <a:t>на прокатной двутавровой балки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899529"/>
              </p:ext>
            </p:extLst>
          </p:nvPr>
        </p:nvGraphicFramePr>
        <p:xfrm>
          <a:off x="467544" y="1412777"/>
          <a:ext cx="8208911" cy="330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6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209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Применение прокатного </a:t>
                      </a:r>
                      <a:r>
                        <a:rPr lang="ru-RU" sz="1000" u="none" strike="noStrike" dirty="0" err="1">
                          <a:effectLst/>
                        </a:rPr>
                        <a:t>сортамена</a:t>
                      </a:r>
                      <a:r>
                        <a:rPr lang="ru-RU" sz="1000" u="none" strike="noStrike" dirty="0">
                          <a:effectLst/>
                        </a:rPr>
                        <a:t> двутавровых балок вместо сварных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№ пп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Название объекта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Вес, тонн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Примечание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КМ (сварные </a:t>
                      </a:r>
                      <a:r>
                        <a:rPr lang="ru-RU" sz="800" u="none" strike="noStrike" dirty="0" err="1">
                          <a:effectLst/>
                        </a:rPr>
                        <a:t>двутаврами</a:t>
                      </a:r>
                      <a:r>
                        <a:rPr lang="ru-RU" sz="800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 КМД  (прокатные </a:t>
                      </a:r>
                      <a:r>
                        <a:rPr lang="ru-RU" sz="800" u="none" strike="noStrike" dirty="0" err="1">
                          <a:effectLst/>
                        </a:rPr>
                        <a:t>двутавры</a:t>
                      </a:r>
                      <a:r>
                        <a:rPr lang="ru-RU" sz="800" u="none" strike="noStrike" dirty="0">
                          <a:effectLst/>
                        </a:rPr>
                        <a:t>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Утяжеление  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Здание лабораторное.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База производственного обслуживания.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 err="1">
                          <a:effectLst/>
                        </a:rPr>
                        <a:t>Талаканское</a:t>
                      </a:r>
                      <a:r>
                        <a:rPr lang="ru-RU" sz="900" u="none" strike="noStrike" dirty="0">
                          <a:effectLst/>
                        </a:rPr>
                        <a:t> нефтегазоконденсатное месторождение.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97,84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103,01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Вместо сварных колонн и основных несущих балок применены прокатные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Здание инженерно-технических служб с участком ремонта оборудования.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Район производственных баз.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Талаканское нефтегазоконденсатное месторождение.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90,90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94,52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Здание цеха ремонтно-механического.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База УЭСХ. Быстринское месторождение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196,62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209,35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6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Здание цеха ремонтного оборудования.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База производственного обслуживания треста "Сургутнефтегеофизика", г. Сургут, заезд Андреевский.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231,62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246,54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1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Итого: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616,98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653,42</a:t>
                      </a:r>
                      <a:endParaRPr lang="ru-RU" sz="1000" b="1" i="0" u="none" strike="noStrike" dirty="0">
                        <a:solidFill>
                          <a:srgbClr val="0070C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1197"/>
              </p:ext>
            </p:extLst>
          </p:nvPr>
        </p:nvGraphicFramePr>
        <p:xfrm>
          <a:off x="467544" y="4869160"/>
          <a:ext cx="6192688" cy="1716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</a:rPr>
                        <a:t>При применении прокатного варианта двутавровых балок исключаются  затраты на: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1. Раскрой и резку листового проката.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2. Сборку и сварку стыковых швов листового проката.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3. Сборку и сварку поясных швов стенок к полке.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4. Правку на стенде либо вручную после сварочных деформаций.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5. При заказе двутавров мерной длины исключаются операции резки двутавров в размер и сварки дополнительных стыков.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32FB34-E4E7-486F-8A89-5000039F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9880" y="5668437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610820"/>
          </a:xfrm>
        </p:spPr>
        <p:txBody>
          <a:bodyPr>
            <a:normAutofit/>
          </a:bodyPr>
          <a:lstStyle/>
          <a:p>
            <a:r>
              <a:rPr lang="ru-RU" sz="2800" dirty="0"/>
              <a:t>Пример разбивки на группы конструкций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A058A1-13BE-4210-A999-653B3976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AD54A-E65D-5B4F-84F6-112137659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204864"/>
            <a:ext cx="5339030" cy="3601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9591D6-1F56-D647-BA88-FB06B58B4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61" y="699376"/>
            <a:ext cx="3203848" cy="24995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BAD147-7558-8440-AEEF-06B42A527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12" y="3114646"/>
            <a:ext cx="3180097" cy="2502482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050B17A-51F8-5141-9414-BA1190190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181984"/>
              </p:ext>
            </p:extLst>
          </p:nvPr>
        </p:nvGraphicFramePr>
        <p:xfrm>
          <a:off x="153466" y="1800224"/>
          <a:ext cx="8821458" cy="4653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8274">
                  <a:extLst>
                    <a:ext uri="{9D8B030D-6E8A-4147-A177-3AD203B41FA5}">
                      <a16:colId xmlns:a16="http://schemas.microsoft.com/office/drawing/2014/main" val="2746844664"/>
                    </a:ext>
                  </a:extLst>
                </a:gridCol>
                <a:gridCol w="6382804">
                  <a:extLst>
                    <a:ext uri="{9D8B030D-6E8A-4147-A177-3AD203B41FA5}">
                      <a16:colId xmlns:a16="http://schemas.microsoft.com/office/drawing/2014/main" val="2566783218"/>
                    </a:ext>
                  </a:extLst>
                </a:gridCol>
                <a:gridCol w="1530380">
                  <a:extLst>
                    <a:ext uri="{9D8B030D-6E8A-4147-A177-3AD203B41FA5}">
                      <a16:colId xmlns:a16="http://schemas.microsoft.com/office/drawing/2014/main" val="590058167"/>
                    </a:ext>
                  </a:extLst>
                </a:gridCol>
              </a:tblGrid>
              <a:tr h="57143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Монтажная Партия 1 (оси 49-53)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609536"/>
                  </a:ext>
                </a:extLst>
              </a:tr>
              <a:tr h="27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Группа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Состав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Масса, кг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783149"/>
                  </a:ext>
                </a:extLst>
              </a:tr>
              <a:tr h="27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Колонны сварные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327 961,0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9539102"/>
                  </a:ext>
                </a:extLst>
              </a:tr>
              <a:tr h="27211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Колонны прокатные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41 068,0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6109197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Колонны из труб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409912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Надколонники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140941"/>
                  </a:ext>
                </a:extLst>
              </a:tr>
              <a:tr h="2721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Балки сварные(простые и сложные)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114 761,2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3184345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Монтажные детали сложные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419726"/>
                  </a:ext>
                </a:extLst>
              </a:tr>
              <a:tr h="27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Фермы из прокатных двутавров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108 331,0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0991065"/>
                  </a:ext>
                </a:extLst>
              </a:tr>
              <a:tr h="27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Фермы из ГЗП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24 744,0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8681033"/>
                  </a:ext>
                </a:extLst>
              </a:tr>
              <a:tr h="27211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Вертикальные связи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326 404,6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345963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Горизонтальные связи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5959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Балки прокатные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284276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Прогоны прокатные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744638"/>
                  </a:ext>
                </a:extLst>
              </a:tr>
              <a:tr h="272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Монтажные детали простые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0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775582"/>
                  </a:ext>
                </a:extLst>
              </a:tr>
              <a:tr h="27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Всего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943 269,8 </a:t>
                      </a:r>
                      <a:endParaRPr lang="ru-RU" sz="11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922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1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/>
              <a:t>Пример инжиниринга проекта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889C13-1F4C-6443-ABB5-1781CD7D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3844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985E7B-B69C-CD41-85FD-EA405951A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9" y="1916832"/>
            <a:ext cx="9144000" cy="438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/>
              <a:t>Пример инжиниринга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02A9A3-1016-004D-9DE8-17C5484D5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18390" cy="45122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EF3D8D-865B-E841-9506-8687DE312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" y="1988840"/>
            <a:ext cx="9144000" cy="45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1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/>
              <a:t>Пример инжиниринга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F0DDB4-5C86-C54E-9ADA-CA256775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12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C15361-3A2C-5941-AFB8-9DFE08706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1916832"/>
            <a:ext cx="9144000" cy="45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6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97C03-AF2A-934D-AF4A-8098163B0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64365"/>
            <a:ext cx="6858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41739E-EAA1-4562-A465-9404BCB7F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1755576"/>
            <a:ext cx="6858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BF5B5E-67F6-4427-A537-AF445C5CA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744" y="1556792"/>
            <a:ext cx="6858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C8FD0C-0DE3-5248-93F7-736897BD19C5}"/>
              </a:ext>
            </a:extLst>
          </p:cNvPr>
          <p:cNvSpPr/>
          <p:nvPr/>
        </p:nvSpPr>
        <p:spPr>
          <a:xfrm>
            <a:off x="3279658" y="90067"/>
            <a:ext cx="3312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000000"/>
                </a:solidFill>
                <a:cs typeface="Arial" charset="0"/>
              </a:rPr>
              <a:t>Заказчик выбирает Генерального проектировщика, учитывая его знания технологий производства строящегося объекта, но не учитывая его опыт в проектировании МК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9D4173-E4ED-3443-AE80-2BBF0AFDFB10}"/>
              </a:ext>
            </a:extLst>
          </p:cNvPr>
          <p:cNvSpPr/>
          <p:nvPr/>
        </p:nvSpPr>
        <p:spPr>
          <a:xfrm>
            <a:off x="1560594" y="3110320"/>
            <a:ext cx="290719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000000"/>
                </a:solidFill>
                <a:cs typeface="Arial" charset="0"/>
              </a:rPr>
              <a:t>Проектировщик выполняет проект КМ на основании ТЗ Заказчика и  собственного понимания задачи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000000"/>
                </a:solidFill>
                <a:cs typeface="Arial" charset="0"/>
              </a:rPr>
              <a:t>Проектировщик не берет в расчет текущее состояние производственных возможностей отечественных металлургов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37EEB1-FD86-4A29-BBF4-8321FB2B7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6296" y="1844824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dirty="0"/>
              <a:t>Пример инжиниринга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6DD130-D9BF-A848-8CD9-512EC4C18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4" y="1772816"/>
            <a:ext cx="9144000" cy="45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819052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</a:rPr>
              <a:t>Результат инженерной подготовки</a:t>
            </a:r>
          </a:p>
        </p:txBody>
      </p:sp>
      <p:sp>
        <p:nvSpPr>
          <p:cNvPr id="42" name="Объект 2"/>
          <p:cNvSpPr>
            <a:spLocks noGrp="1"/>
          </p:cNvSpPr>
          <p:nvPr>
            <p:ph idx="1"/>
          </p:nvPr>
        </p:nvSpPr>
        <p:spPr>
          <a:xfrm>
            <a:off x="276068" y="1700808"/>
            <a:ext cx="8591863" cy="3384376"/>
          </a:xfrm>
        </p:spPr>
        <p:txBody>
          <a:bodyPr>
            <a:noAutofit/>
          </a:bodyPr>
          <a:lstStyle/>
          <a:p>
            <a:pPr algn="just">
              <a:buClr>
                <a:srgbClr val="FFC000"/>
              </a:buClr>
            </a:pPr>
            <a:r>
              <a:rPr lang="ru-RU" sz="1600" b="1" dirty="0"/>
              <a:t>Проектные решения оптимизированы с учетом технологических возможностей производителей, с учетом габаритов доставки, понятна фактическая трудоемкость.</a:t>
            </a:r>
          </a:p>
          <a:p>
            <a:pPr algn="just">
              <a:buClr>
                <a:srgbClr val="FFC000"/>
              </a:buClr>
            </a:pPr>
            <a:r>
              <a:rPr lang="ru-RU" sz="1600" b="1" dirty="0"/>
              <a:t>Объём метизов уточнен с точностью до 1штуки, а не от общего веса.</a:t>
            </a:r>
          </a:p>
          <a:p>
            <a:pPr algn="just">
              <a:buClr>
                <a:srgbClr val="FFC000"/>
              </a:buClr>
            </a:pPr>
            <a:r>
              <a:rPr lang="ru-RU" sz="1600" b="1" dirty="0"/>
              <a:t>Спецификации на металлопрокат составлены «в размер» с учетом раскроя, а не средний %  на отходы.</a:t>
            </a:r>
          </a:p>
          <a:p>
            <a:pPr algn="just">
              <a:buClr>
                <a:srgbClr val="FFC000"/>
              </a:buClr>
            </a:pPr>
            <a:r>
              <a:rPr lang="ru-RU" sz="1600" b="1" dirty="0"/>
              <a:t>Объёмы ЛКМ уточнен  до  литра с учетом фактических площадей поверхности и коэффициентом расхода.</a:t>
            </a:r>
          </a:p>
          <a:p>
            <a:pPr algn="just">
              <a:buClr>
                <a:srgbClr val="FFC000"/>
              </a:buClr>
            </a:pPr>
            <a:r>
              <a:rPr lang="ru-RU" sz="1600" b="1" dirty="0"/>
              <a:t>Подобран оптимальный вариант системы АКЗ.</a:t>
            </a:r>
          </a:p>
          <a:p>
            <a:pPr algn="just">
              <a:buClr>
                <a:srgbClr val="FFC000"/>
              </a:buClr>
            </a:pPr>
            <a:r>
              <a:rPr lang="ru-RU" sz="1600" b="1" dirty="0"/>
              <a:t>Рекомендован оптимальный состав производителей  и монтажников МК  с учетом фактической трудоемкости, технологических возможностях и накладных расходов, а не средняя цена.</a:t>
            </a:r>
          </a:p>
          <a:p>
            <a:pPr algn="just">
              <a:buClr>
                <a:srgbClr val="FFC000"/>
              </a:buClr>
            </a:pPr>
            <a:r>
              <a:rPr lang="ru-RU" sz="1600" b="1" dirty="0"/>
              <a:t>МК разбиты на типы и группы конструкций.</a:t>
            </a:r>
            <a:endParaRPr lang="ru-RU" sz="1600" b="1" dirty="0">
              <a:solidFill>
                <a:srgbClr val="FF0000"/>
              </a:solidFill>
            </a:endParaRPr>
          </a:p>
          <a:p>
            <a:pPr>
              <a:buClr>
                <a:srgbClr val="FFC000"/>
              </a:buClr>
            </a:pPr>
            <a:endParaRPr lang="ru-RU" sz="18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04D2AF8E-89DE-D64F-A20B-93301A07A05E}"/>
              </a:ext>
            </a:extLst>
          </p:cNvPr>
          <p:cNvSpPr txBox="1">
            <a:spLocks/>
          </p:cNvSpPr>
          <p:nvPr/>
        </p:nvSpPr>
        <p:spPr>
          <a:xfrm>
            <a:off x="534379" y="4814812"/>
            <a:ext cx="807524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endParaRPr lang="ru-RU" sz="1600" b="1" dirty="0">
              <a:solidFill>
                <a:srgbClr val="FF0000"/>
              </a:solidFill>
            </a:endParaRPr>
          </a:p>
          <a:p>
            <a:pPr marL="0" indent="0" algn="ctr">
              <a:buClr>
                <a:srgbClr val="FFC000"/>
              </a:buClr>
              <a:buNone/>
            </a:pPr>
            <a:r>
              <a:rPr lang="ru-RU" sz="2400" b="1" dirty="0">
                <a:solidFill>
                  <a:srgbClr val="FF0000"/>
                </a:solidFill>
              </a:rPr>
              <a:t>Информации для выбора поставщиков МК достаточно!</a:t>
            </a:r>
          </a:p>
          <a:p>
            <a:pPr>
              <a:buClr>
                <a:srgbClr val="FFC000"/>
              </a:buClr>
            </a:pPr>
            <a:endParaRPr lang="ru-RU" sz="1600" b="1" dirty="0">
              <a:solidFill>
                <a:srgbClr val="FF0000"/>
              </a:solidFill>
            </a:endParaRPr>
          </a:p>
          <a:p>
            <a:pPr>
              <a:buClr>
                <a:srgbClr val="FFC000"/>
              </a:buClr>
            </a:pP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88CF66-39DD-4C3A-A44A-D38EC7C8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</a:rPr>
              <a:t>Экономический эффект</a:t>
            </a:r>
          </a:p>
        </p:txBody>
      </p:sp>
      <p:sp>
        <p:nvSpPr>
          <p:cNvPr id="42" name="Объект 2"/>
          <p:cNvSpPr>
            <a:spLocks noGrp="1"/>
          </p:cNvSpPr>
          <p:nvPr>
            <p:ph idx="1"/>
          </p:nvPr>
        </p:nvSpPr>
        <p:spPr>
          <a:xfrm>
            <a:off x="319041" y="836712"/>
            <a:ext cx="8591863" cy="2376263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</a:pPr>
            <a:endParaRPr lang="ru-RU" sz="1800" dirty="0">
              <a:solidFill>
                <a:srgbClr val="FF0000"/>
              </a:solidFill>
            </a:endParaRPr>
          </a:p>
          <a:p>
            <a:pPr>
              <a:buClr>
                <a:srgbClr val="FFC000"/>
              </a:buClr>
            </a:pPr>
            <a:endParaRPr lang="ru-RU" sz="1800" dirty="0">
              <a:solidFill>
                <a:srgbClr val="FF0000"/>
              </a:solidFill>
            </a:endParaRPr>
          </a:p>
          <a:p>
            <a:pPr>
              <a:buClr>
                <a:srgbClr val="FFC000"/>
              </a:buClr>
            </a:pPr>
            <a:endParaRPr lang="ru-RU" sz="1800" dirty="0"/>
          </a:p>
        </p:txBody>
      </p:sp>
      <p:sp>
        <p:nvSpPr>
          <p:cNvPr id="44" name="Объект 2"/>
          <p:cNvSpPr txBox="1">
            <a:spLocks/>
          </p:cNvSpPr>
          <p:nvPr/>
        </p:nvSpPr>
        <p:spPr>
          <a:xfrm>
            <a:off x="179512" y="5089416"/>
            <a:ext cx="8784976" cy="687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000"/>
              </a:buClr>
              <a:buFont typeface="Arial" pitchFamily="34" charset="0"/>
              <a:buNone/>
            </a:pPr>
            <a:r>
              <a:rPr lang="ru-RU" sz="2400" b="1" dirty="0">
                <a:solidFill>
                  <a:srgbClr val="FF0000"/>
                </a:solidFill>
              </a:rPr>
              <a:t>Ожидаемое снижение затрат  на </a:t>
            </a:r>
            <a:r>
              <a:rPr lang="en-US" sz="2400" b="1" dirty="0">
                <a:solidFill>
                  <a:srgbClr val="FF0000"/>
                </a:solidFill>
              </a:rPr>
              <a:t>~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4300" b="1" dirty="0">
                <a:solidFill>
                  <a:srgbClr val="FF0000"/>
                </a:solidFill>
              </a:rPr>
              <a:t>10 -15%</a:t>
            </a:r>
            <a:r>
              <a:rPr lang="ru-RU" sz="2400" b="1" dirty="0">
                <a:solidFill>
                  <a:srgbClr val="FF0000"/>
                </a:solidFill>
              </a:rPr>
              <a:t> при инжиниринге проекта 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72816"/>
            <a:ext cx="8856984" cy="3312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998AD7-55F5-4061-AE40-890A2913D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827584" y="390992"/>
            <a:ext cx="843528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/>
              <a:t>Вывод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960440"/>
          </a:xfrm>
        </p:spPr>
        <p:txBody>
          <a:bodyPr>
            <a:normAutofit lnSpcReduction="10000"/>
          </a:bodyPr>
          <a:lstStyle/>
          <a:p>
            <a:pPr marL="0" indent="355600" algn="just">
              <a:lnSpc>
                <a:spcPct val="120000"/>
              </a:lnSpc>
              <a:buNone/>
            </a:pPr>
            <a:r>
              <a:rPr lang="ru-RU" sz="1800" b="1" dirty="0"/>
              <a:t>Сегодня проектирование, производство и монтаж металлоконструкций  характеризуются непрерывным ростом сложности и огромными информационными потоками. </a:t>
            </a:r>
          </a:p>
          <a:p>
            <a:pPr marL="0" indent="355600" algn="just">
              <a:lnSpc>
                <a:spcPct val="120000"/>
              </a:lnSpc>
              <a:buNone/>
            </a:pPr>
            <a:r>
              <a:rPr lang="ru-RU" sz="1800" b="1" dirty="0"/>
              <a:t>Информационно насыщенные модели представляют собой огромный источник качественно упорядоченных данных, необходимых для производства.</a:t>
            </a:r>
          </a:p>
          <a:p>
            <a:pPr marL="0" indent="355600" algn="just">
              <a:lnSpc>
                <a:spcPct val="120000"/>
              </a:lnSpc>
              <a:buNone/>
            </a:pPr>
            <a:r>
              <a:rPr lang="ru-RU" sz="1800" b="1" dirty="0"/>
              <a:t>Если уметь управлять большим объемом данных, необходимых для производства, учитывать их, то можно добиваться  значительного положительного экономического эффекта.</a:t>
            </a:r>
          </a:p>
          <a:p>
            <a:pPr marL="0" indent="355600" algn="just">
              <a:lnSpc>
                <a:spcPct val="120000"/>
              </a:lnSpc>
              <a:buNone/>
            </a:pPr>
            <a:r>
              <a:rPr lang="ru-RU" sz="1800" b="1" dirty="0"/>
              <a:t>Нет смысла делить здания на захватки по осям между заводами, гораздо эффективнее уметь делить здания по группам и типам конструкций. Выстраивать оптимальный технологический поток для заводов МК и определять оптимальный размер монтажной партии!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7349DF-0175-4D77-A2BF-3E1A0E503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3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80928"/>
            <a:ext cx="6624736" cy="1143000"/>
          </a:xfrm>
        </p:spPr>
        <p:txBody>
          <a:bodyPr>
            <a:normAutofit/>
          </a:bodyPr>
          <a:lstStyle/>
          <a:p>
            <a:r>
              <a:rPr lang="ru-RU" sz="5000" dirty="0"/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4904B0-0A06-40BD-B95E-7B89DF4DB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2551" y="5373216"/>
            <a:ext cx="2078898" cy="13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3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840F71-5611-4977-AC31-8A74AA5B0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628800"/>
            <a:ext cx="6858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итара&#10;&#10;Автоматически созданное описание">
            <a:extLst>
              <a:ext uri="{FF2B5EF4-FFF2-40B4-BE49-F238E27FC236}">
                <a16:creationId xmlns:a16="http://schemas.microsoft.com/office/drawing/2014/main" id="{A2B72A5E-75D3-409A-8BE1-6E620C55C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776" y="162880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F7D378-E28D-4443-94E5-161D61DB1387}"/>
              </a:ext>
            </a:extLst>
          </p:cNvPr>
          <p:cNvSpPr/>
          <p:nvPr/>
        </p:nvSpPr>
        <p:spPr>
          <a:xfrm>
            <a:off x="3121950" y="0"/>
            <a:ext cx="288032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Проектировщик не учитывает технологические возможности изготовителей МК и лишает Заказчика конкурентного выбора среди заводов</a:t>
            </a:r>
            <a:endParaRPr lang="ru-RU" b="1" dirty="0">
              <a:solidFill>
                <a:srgbClr val="0070C0"/>
              </a:solidFill>
            </a:endParaRP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7F3544-FBB7-1C48-BDE1-3E278C2BAAD0}"/>
              </a:ext>
            </a:extLst>
          </p:cNvPr>
          <p:cNvSpPr/>
          <p:nvPr/>
        </p:nvSpPr>
        <p:spPr>
          <a:xfrm>
            <a:off x="1084833" y="3647675"/>
            <a:ext cx="34871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Проектировщик не учитывает возможности изготовителей грузоподъемного оборудования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000000"/>
                </a:solidFill>
                <a:cs typeface="Arial" charset="0"/>
              </a:rPr>
              <a:t>Проектировщик не принимает в расчет трудоемкость изготовления и монтажа МК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4DEE28-20C1-EC4A-AD4C-F48F88E81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884" y="-1323528"/>
            <a:ext cx="5777880" cy="577788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B0C9A0-A601-8244-8BB7-DE978DEFD357}"/>
              </a:ext>
            </a:extLst>
          </p:cNvPr>
          <p:cNvSpPr/>
          <p:nvPr/>
        </p:nvSpPr>
        <p:spPr>
          <a:xfrm>
            <a:off x="3108360" y="2434284"/>
            <a:ext cx="39056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Проектировщик не учитывает ДТТ, которые необходимы при изготовлении и монтаже МК</a:t>
            </a: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A45DD1-2F80-4AC6-BD06-226D160B6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6296" y="1844824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оробка, комната, стол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CB306D6-97EB-4DA5-8718-0440B81E7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34" y="1571799"/>
            <a:ext cx="6858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EA6338-8E53-4452-8D8F-1441E93FA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763" y="-1395536"/>
            <a:ext cx="6858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E6CAD1-C40D-B349-B8F5-2F84365E5F80}"/>
              </a:ext>
            </a:extLst>
          </p:cNvPr>
          <p:cNvSpPr/>
          <p:nvPr/>
        </p:nvSpPr>
        <p:spPr>
          <a:xfrm>
            <a:off x="4081567" y="1110134"/>
            <a:ext cx="2907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  <a:cs typeface="Arial" charset="0"/>
              </a:rPr>
              <a:t>Проект КМ готов – Тендеры! Быстрее приступить к реализации!</a:t>
            </a:r>
            <a:endParaRPr lang="ru-RU" altLang="ru-RU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6AF5FB-B2AF-B540-A846-6E26B5E49B9C}"/>
              </a:ext>
            </a:extLst>
          </p:cNvPr>
          <p:cNvSpPr/>
          <p:nvPr/>
        </p:nvSpPr>
        <p:spPr>
          <a:xfrm>
            <a:off x="683568" y="5848943"/>
            <a:ext cx="354884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cs typeface="Arial" charset="0"/>
              </a:rPr>
              <a:t>П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cs typeface="Arial" charset="0"/>
              </a:rPr>
              <a:t>О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cs typeface="Arial" charset="0"/>
              </a:rPr>
              <a:t>Ч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cs typeface="Arial" charset="0"/>
              </a:rPr>
              <a:t>Е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cs typeface="Arial" charset="0"/>
              </a:rPr>
              <a:t>М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cs typeface="Arial" charset="0"/>
              </a:rPr>
              <a:t>У</a:t>
            </a:r>
            <a:r>
              <a:rPr lang="en-US" sz="3600" dirty="0">
                <a:solidFill>
                  <a:srgbClr val="FF0000"/>
                </a:solidFill>
                <a:cs typeface="Arial" charset="0"/>
              </a:rPr>
              <a:t> ?</a:t>
            </a:r>
            <a:endParaRPr lang="ru-RU" sz="3600" dirty="0">
              <a:solidFill>
                <a:srgbClr val="FF0000"/>
              </a:solidFill>
              <a:cs typeface="Arial" charset="0"/>
            </a:endParaRPr>
          </a:p>
          <a:p>
            <a:pPr marL="742950" lvl="1" indent="-285750" algn="just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4C5ADC-6844-724F-BB6B-20D1B0B83C56}"/>
              </a:ext>
            </a:extLst>
          </p:cNvPr>
          <p:cNvSpPr/>
          <p:nvPr/>
        </p:nvSpPr>
        <p:spPr>
          <a:xfrm>
            <a:off x="231068" y="3624967"/>
            <a:ext cx="36208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Неэффективное распределение объемов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Неадекватные директивные сроки реализации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C00000"/>
                </a:solidFill>
                <a:cs typeface="Arial" charset="0"/>
              </a:rPr>
              <a:t>Дополнительные затраты на лишние объемы работ и материалы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8528E-5727-419B-BB8C-29A8CDCD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6296" y="1844824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23FDEDC-6696-435E-BB8B-62DE32A4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5616624" cy="610820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ru-RU" dirty="0"/>
              <a:t>Существующий ход проекта</a:t>
            </a:r>
            <a:endParaRPr lang="en-US" dirty="0"/>
          </a:p>
        </p:txBody>
      </p:sp>
      <p:pic>
        <p:nvPicPr>
          <p:cNvPr id="9" name="Рисунок 8" descr="Изображение выглядит как игрушк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52E858B5-5C36-4961-B477-2925C0D8A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6048672" cy="5589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DB910-AE08-4DFE-8D28-C0AE34D1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7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BCCABE-E0D9-405D-8BDA-D6B9BF541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2037331"/>
            <a:ext cx="6858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BC4268-2393-4FB5-8378-6F0AA477E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66" y="279547"/>
            <a:ext cx="5346028" cy="53460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378653-7F8E-4C8D-A91F-56EBC044F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73" y="2363877"/>
            <a:ext cx="5239344" cy="523934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F551ABA-0F8A-4F42-9C81-9482C5333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11769"/>
            <a:ext cx="1481389" cy="27789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0C1719-9BCC-483E-9D0C-A72491DA2C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24" y="-85921"/>
            <a:ext cx="1479024" cy="27744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0482B6-B049-C843-A41A-48A3AEA614FB}"/>
              </a:ext>
            </a:extLst>
          </p:cNvPr>
          <p:cNvSpPr/>
          <p:nvPr/>
        </p:nvSpPr>
        <p:spPr>
          <a:xfrm>
            <a:off x="4999748" y="4311676"/>
            <a:ext cx="24159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Потому что только по проекту КМ невозможно корректно заказать материалы, изготовить и смонтировать металлоконструкции!</a:t>
            </a:r>
            <a:endParaRPr lang="ru-RU" altLang="ru-RU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A251BA-28E2-47ED-AADD-3904BBB822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3747" y="562064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2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/>
              <a:t>Тенденции рынка сегодня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22960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0070C0"/>
                </a:solidFill>
              </a:rPr>
              <a:t>1. Цена ошибки (необдуманного решения) возрастает. Актуален принцип: «Скупой платит дважды». Внести исправления в КТД(ПСД) условно стоит 1000 руб. Исправление проблемы  на заводе или на объекте будет стоить уже 100 000 руб., а если исправлять при эксплуатации – 1 000 000 руб. и т. д. </a:t>
            </a:r>
          </a:p>
          <a:p>
            <a:pPr marL="0" indent="0">
              <a:buNone/>
            </a:pP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C9914D0-034C-CD4C-8E7F-5D63FC4F4875}"/>
              </a:ext>
            </a:extLst>
          </p:cNvPr>
          <p:cNvSpPr txBox="1">
            <a:spLocks/>
          </p:cNvSpPr>
          <p:nvPr/>
        </p:nvSpPr>
        <p:spPr>
          <a:xfrm>
            <a:off x="251520" y="2632511"/>
            <a:ext cx="8229600" cy="254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dirty="0">
                <a:solidFill>
                  <a:srgbClr val="0070C0"/>
                </a:solidFill>
              </a:rPr>
              <a:t>2. Контракты становятся крупнее.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443FDA9-AAFF-3749-86A0-328D8E06BE5B}"/>
              </a:ext>
            </a:extLst>
          </p:cNvPr>
          <p:cNvSpPr txBox="1">
            <a:spLocks/>
          </p:cNvSpPr>
          <p:nvPr/>
        </p:nvSpPr>
        <p:spPr>
          <a:xfrm>
            <a:off x="251520" y="2963483"/>
            <a:ext cx="8229600" cy="5515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600" b="1" dirty="0">
                <a:solidFill>
                  <a:srgbClr val="0070C0"/>
                </a:solidFill>
              </a:rPr>
              <a:t>3. Заказчики желают сократить время цикла от ТЗ на проектирование до закрытия теплового контура здания(или до ввода в эксплуатацию).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30AD5BB-DECF-F04E-9F15-D6A3C79A72DC}"/>
              </a:ext>
            </a:extLst>
          </p:cNvPr>
          <p:cNvSpPr txBox="1">
            <a:spLocks/>
          </p:cNvSpPr>
          <p:nvPr/>
        </p:nvSpPr>
        <p:spPr>
          <a:xfrm>
            <a:off x="251520" y="3431812"/>
            <a:ext cx="8229600" cy="288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600" b="1" dirty="0">
                <a:solidFill>
                  <a:srgbClr val="0070C0"/>
                </a:solidFill>
              </a:rPr>
              <a:t>4. Заказчики хотят получать особые условия расчетов. Не хотят платить авансы.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BA31D9D-269D-6A47-9F69-D77BCFCA2DF8}"/>
              </a:ext>
            </a:extLst>
          </p:cNvPr>
          <p:cNvSpPr txBox="1">
            <a:spLocks/>
          </p:cNvSpPr>
          <p:nvPr/>
        </p:nvSpPr>
        <p:spPr>
          <a:xfrm>
            <a:off x="251520" y="3715274"/>
            <a:ext cx="8229600" cy="5495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600" b="1" dirty="0">
                <a:solidFill>
                  <a:srgbClr val="0070C0"/>
                </a:solidFill>
              </a:rPr>
              <a:t>5. Технические решения и данные для производства, должны позволять определять оптимальный технологический поток.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E15BAA4-3F66-C342-A594-B3C9D8897E59}"/>
              </a:ext>
            </a:extLst>
          </p:cNvPr>
          <p:cNvSpPr txBox="1">
            <a:spLocks/>
          </p:cNvSpPr>
          <p:nvPr/>
        </p:nvSpPr>
        <p:spPr>
          <a:xfrm>
            <a:off x="251520" y="4276997"/>
            <a:ext cx="8229600" cy="518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600" b="1" dirty="0">
                <a:solidFill>
                  <a:srgbClr val="0070C0"/>
                </a:solidFill>
              </a:rPr>
              <a:t>6. Трудоемкость изготовления и монтажа должна быть корректно определена и сроки не должны срываться.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594696E-6C3B-364C-A1C9-B0DE27C571B3}"/>
              </a:ext>
            </a:extLst>
          </p:cNvPr>
          <p:cNvSpPr txBox="1">
            <a:spLocks/>
          </p:cNvSpPr>
          <p:nvPr/>
        </p:nvSpPr>
        <p:spPr>
          <a:xfrm>
            <a:off x="251520" y="4895732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600" b="1" dirty="0">
                <a:solidFill>
                  <a:srgbClr val="0070C0"/>
                </a:solidFill>
              </a:rPr>
              <a:t>7. Исходные данные в КТД для реализации проекта должны быть понятны всем участникам проекта, а не являться «черным ящиком». 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1B2EF96-8407-B749-9504-089BD2288330}"/>
              </a:ext>
            </a:extLst>
          </p:cNvPr>
          <p:cNvSpPr txBox="1">
            <a:spLocks/>
          </p:cNvSpPr>
          <p:nvPr/>
        </p:nvSpPr>
        <p:spPr>
          <a:xfrm>
            <a:off x="323528" y="5695386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Заказчик хочет получить продукт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400" b="1" dirty="0">
                <a:solidFill>
                  <a:srgbClr val="C00000"/>
                </a:solidFill>
              </a:rPr>
              <a:t>Быстро, Качественно, Недорого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DC031A-FD33-4F4E-A61C-9D53513BE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7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ол, сидит, игрушка, торт&#10;&#10;Автоматически созданное описание">
            <a:extLst>
              <a:ext uri="{FF2B5EF4-FFF2-40B4-BE49-F238E27FC236}">
                <a16:creationId xmlns:a16="http://schemas.microsoft.com/office/drawing/2014/main" id="{2E5537CD-CCB1-418A-8DCB-755D30CBB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46984"/>
            <a:ext cx="5976664" cy="5976664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6083A1A-76BC-AE40-836D-142CA659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142697"/>
            <a:ext cx="3168352" cy="610820"/>
          </a:xfrm>
        </p:spPr>
        <p:txBody>
          <a:bodyPr>
            <a:normAutofit fontScale="90000"/>
          </a:bodyPr>
          <a:lstStyle/>
          <a:p>
            <a:r>
              <a:rPr lang="en-US" dirty="0"/>
              <a:t> </a:t>
            </a:r>
            <a:r>
              <a:rPr lang="ru-RU" dirty="0"/>
              <a:t>Как это сделать?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ED788D-AD31-48C7-9FCB-C94259FD0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1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311" y="126240"/>
            <a:ext cx="6707088" cy="1426170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Инженерная подготовка проекта</a:t>
            </a:r>
            <a:br>
              <a:rPr lang="ru-RU" sz="3200" dirty="0"/>
            </a:br>
            <a:r>
              <a:rPr lang="ru-RU" sz="3200" dirty="0"/>
              <a:t>до его запуска в производство</a:t>
            </a:r>
          </a:p>
        </p:txBody>
      </p:sp>
      <p:sp>
        <p:nvSpPr>
          <p:cNvPr id="10" name="Шеврон 9"/>
          <p:cNvSpPr/>
          <p:nvPr/>
        </p:nvSpPr>
        <p:spPr>
          <a:xfrm>
            <a:off x="359240" y="2977668"/>
            <a:ext cx="1932642" cy="720080"/>
          </a:xfrm>
          <a:custGeom>
            <a:avLst/>
            <a:gdLst>
              <a:gd name="connsiteX0" fmla="*/ 0 w 2072244"/>
              <a:gd name="connsiteY0" fmla="*/ 0 h 720080"/>
              <a:gd name="connsiteX1" fmla="*/ 1712204 w 2072244"/>
              <a:gd name="connsiteY1" fmla="*/ 0 h 720080"/>
              <a:gd name="connsiteX2" fmla="*/ 2072244 w 2072244"/>
              <a:gd name="connsiteY2" fmla="*/ 360040 h 720080"/>
              <a:gd name="connsiteX3" fmla="*/ 1712204 w 2072244"/>
              <a:gd name="connsiteY3" fmla="*/ 720080 h 720080"/>
              <a:gd name="connsiteX4" fmla="*/ 0 w 2072244"/>
              <a:gd name="connsiteY4" fmla="*/ 720080 h 720080"/>
              <a:gd name="connsiteX5" fmla="*/ 360040 w 2072244"/>
              <a:gd name="connsiteY5" fmla="*/ 360040 h 720080"/>
              <a:gd name="connsiteX6" fmla="*/ 0 w 2072244"/>
              <a:gd name="connsiteY6" fmla="*/ 0 h 720080"/>
              <a:gd name="connsiteX0" fmla="*/ 445 w 2072689"/>
              <a:gd name="connsiteY0" fmla="*/ 0 h 720080"/>
              <a:gd name="connsiteX1" fmla="*/ 1712649 w 2072689"/>
              <a:gd name="connsiteY1" fmla="*/ 0 h 720080"/>
              <a:gd name="connsiteX2" fmla="*/ 2072689 w 2072689"/>
              <a:gd name="connsiteY2" fmla="*/ 360040 h 720080"/>
              <a:gd name="connsiteX3" fmla="*/ 1712649 w 2072689"/>
              <a:gd name="connsiteY3" fmla="*/ 720080 h 720080"/>
              <a:gd name="connsiteX4" fmla="*/ 445 w 2072689"/>
              <a:gd name="connsiteY4" fmla="*/ 720080 h 720080"/>
              <a:gd name="connsiteX5" fmla="*/ 0 w 2072689"/>
              <a:gd name="connsiteY5" fmla="*/ 360040 h 720080"/>
              <a:gd name="connsiteX6" fmla="*/ 445 w 2072689"/>
              <a:gd name="connsiteY6" fmla="*/ 0 h 720080"/>
              <a:gd name="connsiteX0" fmla="*/ 445 w 2072689"/>
              <a:gd name="connsiteY0" fmla="*/ 0 h 720080"/>
              <a:gd name="connsiteX1" fmla="*/ 1712649 w 2072689"/>
              <a:gd name="connsiteY1" fmla="*/ 0 h 720080"/>
              <a:gd name="connsiteX2" fmla="*/ 2072689 w 2072689"/>
              <a:gd name="connsiteY2" fmla="*/ 360040 h 720080"/>
              <a:gd name="connsiteX3" fmla="*/ 1712649 w 2072689"/>
              <a:gd name="connsiteY3" fmla="*/ 720080 h 720080"/>
              <a:gd name="connsiteX4" fmla="*/ 445 w 2072689"/>
              <a:gd name="connsiteY4" fmla="*/ 720080 h 720080"/>
              <a:gd name="connsiteX5" fmla="*/ 0 w 2072689"/>
              <a:gd name="connsiteY5" fmla="*/ 360040 h 720080"/>
              <a:gd name="connsiteX6" fmla="*/ 445 w 2072689"/>
              <a:gd name="connsiteY6" fmla="*/ 0 h 720080"/>
              <a:gd name="connsiteX0" fmla="*/ 445 w 2175001"/>
              <a:gd name="connsiteY0" fmla="*/ 0 h 720080"/>
              <a:gd name="connsiteX1" fmla="*/ 1712649 w 2175001"/>
              <a:gd name="connsiteY1" fmla="*/ 0 h 720080"/>
              <a:gd name="connsiteX2" fmla="*/ 2175001 w 2175001"/>
              <a:gd name="connsiteY2" fmla="*/ 362421 h 720080"/>
              <a:gd name="connsiteX3" fmla="*/ 1712649 w 2175001"/>
              <a:gd name="connsiteY3" fmla="*/ 720080 h 720080"/>
              <a:gd name="connsiteX4" fmla="*/ 445 w 2175001"/>
              <a:gd name="connsiteY4" fmla="*/ 720080 h 720080"/>
              <a:gd name="connsiteX5" fmla="*/ 0 w 2175001"/>
              <a:gd name="connsiteY5" fmla="*/ 360040 h 720080"/>
              <a:gd name="connsiteX6" fmla="*/ 445 w 2175001"/>
              <a:gd name="connsiteY6" fmla="*/ 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5001" h="720080">
                <a:moveTo>
                  <a:pt x="445" y="0"/>
                </a:moveTo>
                <a:lnTo>
                  <a:pt x="1712649" y="0"/>
                </a:lnTo>
                <a:lnTo>
                  <a:pt x="2175001" y="362421"/>
                </a:lnTo>
                <a:lnTo>
                  <a:pt x="1712649" y="720080"/>
                </a:lnTo>
                <a:lnTo>
                  <a:pt x="445" y="720080"/>
                </a:lnTo>
                <a:cubicBezTo>
                  <a:pt x="297" y="600067"/>
                  <a:pt x="148" y="480053"/>
                  <a:pt x="0" y="360040"/>
                </a:cubicBezTo>
                <a:cubicBezTo>
                  <a:pt x="148" y="240027"/>
                  <a:pt x="297" y="120013"/>
                  <a:pt x="445" y="0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Техническое задание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Шеврон 10"/>
          <p:cNvSpPr/>
          <p:nvPr/>
        </p:nvSpPr>
        <p:spPr>
          <a:xfrm>
            <a:off x="2269444" y="2967391"/>
            <a:ext cx="2016224" cy="720080"/>
          </a:xfrm>
          <a:prstGeom prst="chevro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Разработка 3</a:t>
            </a:r>
            <a:r>
              <a:rPr lang="en-US" dirty="0"/>
              <a:t>D </a:t>
            </a:r>
            <a:r>
              <a:rPr lang="ru-RU" dirty="0"/>
              <a:t>модели</a:t>
            </a:r>
          </a:p>
        </p:txBody>
      </p:sp>
      <p:sp>
        <p:nvSpPr>
          <p:cNvPr id="12" name="Шеврон 11"/>
          <p:cNvSpPr/>
          <p:nvPr/>
        </p:nvSpPr>
        <p:spPr>
          <a:xfrm>
            <a:off x="3560240" y="1844445"/>
            <a:ext cx="2565492" cy="885509"/>
          </a:xfrm>
          <a:prstGeom prst="chevro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Информация для закупа материалов</a:t>
            </a:r>
          </a:p>
        </p:txBody>
      </p:sp>
      <p:sp>
        <p:nvSpPr>
          <p:cNvPr id="15" name="Шеврон 14"/>
          <p:cNvSpPr/>
          <p:nvPr/>
        </p:nvSpPr>
        <p:spPr>
          <a:xfrm>
            <a:off x="4265098" y="3005546"/>
            <a:ext cx="2508706" cy="720080"/>
          </a:xfrm>
          <a:prstGeom prst="chevro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Разработка КМД+КМ</a:t>
            </a:r>
          </a:p>
        </p:txBody>
      </p:sp>
      <p:sp>
        <p:nvSpPr>
          <p:cNvPr id="13" name="Стрелка углом 12"/>
          <p:cNvSpPr/>
          <p:nvPr/>
        </p:nvSpPr>
        <p:spPr>
          <a:xfrm>
            <a:off x="3064178" y="2180165"/>
            <a:ext cx="576064" cy="57606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rot="5400000">
            <a:off x="6197740" y="2180165"/>
            <a:ext cx="576064" cy="57606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трелка углом 19"/>
          <p:cNvSpPr/>
          <p:nvPr/>
        </p:nvSpPr>
        <p:spPr>
          <a:xfrm flipV="1">
            <a:off x="3064178" y="3898633"/>
            <a:ext cx="576064" cy="57606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трелка углом 20"/>
          <p:cNvSpPr/>
          <p:nvPr/>
        </p:nvSpPr>
        <p:spPr>
          <a:xfrm rot="16200000" flipV="1">
            <a:off x="6197740" y="3905787"/>
            <a:ext cx="576064" cy="57606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>
            <a:off x="2055825" y="5877272"/>
            <a:ext cx="2232248" cy="63703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Производство</a:t>
            </a:r>
          </a:p>
        </p:txBody>
      </p:sp>
      <p:sp>
        <p:nvSpPr>
          <p:cNvPr id="23" name="Шеврон 22"/>
          <p:cNvSpPr/>
          <p:nvPr/>
        </p:nvSpPr>
        <p:spPr>
          <a:xfrm>
            <a:off x="4423897" y="5877272"/>
            <a:ext cx="2232248" cy="63703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Поставка</a:t>
            </a:r>
          </a:p>
        </p:txBody>
      </p:sp>
      <p:sp>
        <p:nvSpPr>
          <p:cNvPr id="24" name="Шеврон 23"/>
          <p:cNvSpPr/>
          <p:nvPr/>
        </p:nvSpPr>
        <p:spPr>
          <a:xfrm>
            <a:off x="6859121" y="5877272"/>
            <a:ext cx="2232248" cy="637034"/>
          </a:xfrm>
          <a:prstGeom prst="chevron">
            <a:avLst/>
          </a:prstGeom>
          <a:solidFill>
            <a:srgbClr val="93CDD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Монтаж</a:t>
            </a:r>
          </a:p>
        </p:txBody>
      </p:sp>
      <p:sp>
        <p:nvSpPr>
          <p:cNvPr id="26" name="Шеврон 25"/>
          <p:cNvSpPr/>
          <p:nvPr/>
        </p:nvSpPr>
        <p:spPr>
          <a:xfrm>
            <a:off x="6817331" y="2977699"/>
            <a:ext cx="2315829" cy="720080"/>
          </a:xfrm>
          <a:prstGeom prst="chevron">
            <a:avLst/>
          </a:prstGeom>
          <a:solidFill>
            <a:srgbClr val="93CDD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tx1"/>
                </a:solidFill>
              </a:rPr>
              <a:t>Запуск в производство</a:t>
            </a:r>
          </a:p>
        </p:txBody>
      </p:sp>
      <p:sp>
        <p:nvSpPr>
          <p:cNvPr id="19" name="Шеврон 9"/>
          <p:cNvSpPr/>
          <p:nvPr/>
        </p:nvSpPr>
        <p:spPr>
          <a:xfrm>
            <a:off x="1115631" y="4335543"/>
            <a:ext cx="1515815" cy="720080"/>
          </a:xfrm>
          <a:prstGeom prst="flowChartProcess">
            <a:avLst/>
          </a:prstGeom>
          <a:gradFill flip="none" rotWithShape="1">
            <a:gsLst>
              <a:gs pos="0">
                <a:srgbClr val="92D050"/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0800000" scaled="0"/>
            <a:tileRect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Оптимизация проекта</a:t>
            </a:r>
          </a:p>
        </p:txBody>
      </p:sp>
      <p:sp>
        <p:nvSpPr>
          <p:cNvPr id="27" name="Двойная стрелка вверх/вниз 26"/>
          <p:cNvSpPr/>
          <p:nvPr/>
        </p:nvSpPr>
        <p:spPr>
          <a:xfrm rot="19893230" flipV="1">
            <a:off x="1397905" y="3767047"/>
            <a:ext cx="310262" cy="499196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Двойная стрелка вверх/вниз 27"/>
          <p:cNvSpPr/>
          <p:nvPr/>
        </p:nvSpPr>
        <p:spPr>
          <a:xfrm rot="1800249" flipV="1">
            <a:off x="2232066" y="3768080"/>
            <a:ext cx="310262" cy="499196"/>
          </a:xfrm>
          <a:prstGeom prst="up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Шеврон 14"/>
          <p:cNvSpPr/>
          <p:nvPr/>
        </p:nvSpPr>
        <p:spPr>
          <a:xfrm>
            <a:off x="3560240" y="4016645"/>
            <a:ext cx="2508706" cy="720080"/>
          </a:xfrm>
          <a:prstGeom prst="chevron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/>
              <a:t>Определение ОТП и ОРМП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55511" y="4941168"/>
            <a:ext cx="3330261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C00000"/>
                </a:solidFill>
              </a:rPr>
              <a:t>ОТП – </a:t>
            </a:r>
            <a:r>
              <a:rPr lang="ru-RU" sz="1100" dirty="0">
                <a:solidFill>
                  <a:srgbClr val="C00000"/>
                </a:solidFill>
              </a:rPr>
              <a:t>Оптимальный Технологический Поток</a:t>
            </a:r>
          </a:p>
          <a:p>
            <a:r>
              <a:rPr lang="ru-RU" sz="1400" dirty="0">
                <a:solidFill>
                  <a:srgbClr val="C00000"/>
                </a:solidFill>
              </a:rPr>
              <a:t>ОРМП – </a:t>
            </a:r>
            <a:r>
              <a:rPr lang="ru-RU" sz="1100" dirty="0">
                <a:solidFill>
                  <a:srgbClr val="C00000"/>
                </a:solidFill>
              </a:rPr>
              <a:t>Оптимальный размер монтажной партии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C9C7CD0-5B91-41D4-9AA1-80370BA29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28" y="5670496"/>
            <a:ext cx="1440160" cy="9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08240"/>
      </p:ext>
    </p:extLst>
  </p:cSld>
  <p:clrMapOvr>
    <a:masterClrMapping/>
  </p:clrMapOvr>
</p:sld>
</file>

<file path=ppt/theme/theme1.xml><?xml version="1.0" encoding="utf-8"?>
<a:theme xmlns:a="http://schemas.openxmlformats.org/drawingml/2006/main" name="31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1951</Words>
  <Application>Microsoft Macintosh PowerPoint</Application>
  <PresentationFormat>Экран (4:3)</PresentationFormat>
  <Paragraphs>892</Paragraphs>
  <Slides>24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318</vt:lpstr>
      <vt:lpstr>Необходимость инжиниринга проекта до запуска в производство </vt:lpstr>
      <vt:lpstr>Презентация PowerPoint</vt:lpstr>
      <vt:lpstr>Презентация PowerPoint</vt:lpstr>
      <vt:lpstr>Презентация PowerPoint</vt:lpstr>
      <vt:lpstr> Существующий ход проекта</vt:lpstr>
      <vt:lpstr>Презентация PowerPoint</vt:lpstr>
      <vt:lpstr>Тенденции рынка сегодня</vt:lpstr>
      <vt:lpstr> Как это сделать?</vt:lpstr>
      <vt:lpstr>Инженерная подготовка проекта до его запуска в производство</vt:lpstr>
      <vt:lpstr>Качественная инженерная подготовка  - это управление:</vt:lpstr>
      <vt:lpstr>Организация работ над проектом</vt:lpstr>
      <vt:lpstr>Как ЭТО РАБОТАЕТ?</vt:lpstr>
      <vt:lpstr>Презентация PowerPoint</vt:lpstr>
      <vt:lpstr>Оптимизация проектных решений</vt:lpstr>
      <vt:lpstr>Замена сварного варианта  на прокатной двутавровой балки</vt:lpstr>
      <vt:lpstr>Пример разбивки на группы конструкций</vt:lpstr>
      <vt:lpstr>Пример инжиниринга проекта</vt:lpstr>
      <vt:lpstr>Пример инжиниринга проекта</vt:lpstr>
      <vt:lpstr>Пример инжиниринга проекта</vt:lpstr>
      <vt:lpstr>Пример инжиниринга проекта</vt:lpstr>
      <vt:lpstr>Результат инженерной подготовки</vt:lpstr>
      <vt:lpstr>Экономический эффект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Необходимость инжиниринга проекта до запуска в производство</dc:title>
  <dc:creator>Дмитрий Беденко</dc:creator>
  <cp:lastModifiedBy>Redo Rob</cp:lastModifiedBy>
  <cp:revision>63</cp:revision>
  <dcterms:created xsi:type="dcterms:W3CDTF">2020-03-03T16:37:21Z</dcterms:created>
  <dcterms:modified xsi:type="dcterms:W3CDTF">2020-03-05T11:09:13Z</dcterms:modified>
</cp:coreProperties>
</file>