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3004800" cy="97536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110995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52560" y="5874480"/>
            <a:ext cx="110995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64020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95256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705200" y="259092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458200" y="259092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8458200" y="587448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705200" y="587448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952560" y="587448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952560" y="2590920"/>
            <a:ext cx="11099520" cy="628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1109952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952560" y="254160"/>
            <a:ext cx="11099520" cy="1000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5256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52560" y="2590920"/>
            <a:ext cx="11099520" cy="628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64020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952560" y="5874480"/>
            <a:ext cx="110995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110995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952560" y="5874480"/>
            <a:ext cx="110995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64020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95256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05200" y="259092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458200" y="259092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458200" y="587448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705200" y="587448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952560" y="587448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952560" y="2590920"/>
            <a:ext cx="11099520" cy="628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1109952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1109952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952560" y="254160"/>
            <a:ext cx="11099520" cy="1000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95256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64020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952560" y="5874480"/>
            <a:ext cx="110995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110995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952560" y="5874480"/>
            <a:ext cx="110995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64020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95256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705200" y="259092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458200" y="259092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8458200" y="587448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4705200" y="587448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952560" y="5874480"/>
            <a:ext cx="35737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52560" y="254160"/>
            <a:ext cx="11099520" cy="1000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95256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628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640200" y="587448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4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640200" y="2590920"/>
            <a:ext cx="541656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52560" y="5874480"/>
            <a:ext cx="11099520" cy="299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Helvetica Neue Medium"/>
                <a:ea typeface="Helvetica Neue Medium"/>
              </a:rPr>
              <a:t>Текст заголовка</a:t>
            </a:r>
            <a:endParaRPr lang="ru-RU" sz="80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270080" y="5041800"/>
            <a:ext cx="10464480" cy="1130040"/>
          </a:xfrm>
          <a:prstGeom prst="rect">
            <a:avLst/>
          </a:prstGeom>
        </p:spPr>
        <p:txBody>
          <a:bodyPr lIns="50760" tIns="50760" rIns="50760" bIns="50760"/>
          <a:lstStyle/>
          <a:p>
            <a:pPr algn="ctr">
              <a:lnSpc>
                <a:spcPct val="100000"/>
              </a:lnSpc>
            </a:pPr>
            <a:r>
              <a:rPr lang="ru-RU" sz="37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1</a:t>
            </a:r>
            <a:endParaRPr lang="ru-RU" sz="3700" b="0" strike="noStrike" spc="-1">
              <a:solidFill>
                <a:srgbClr val="000000"/>
              </a:solidFill>
              <a:latin typeface="Helvetica Neue"/>
            </a:endParaRPr>
          </a:p>
          <a:p>
            <a:pPr algn="ctr"/>
            <a:r>
              <a:rPr lang="ru-RU" sz="37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2</a:t>
            </a:r>
            <a:endParaRPr lang="ru-RU" sz="3700" b="0" strike="noStrike" spc="-1">
              <a:solidFill>
                <a:srgbClr val="000000"/>
              </a:solidFill>
              <a:latin typeface="Helvetica Neue"/>
            </a:endParaRPr>
          </a:p>
          <a:p>
            <a:pPr algn="ctr"/>
            <a:r>
              <a:rPr lang="ru-RU" sz="37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3</a:t>
            </a:r>
            <a:endParaRPr lang="ru-RU" sz="3700" b="0" strike="noStrike" spc="-1">
              <a:solidFill>
                <a:srgbClr val="000000"/>
              </a:solidFill>
              <a:latin typeface="Helvetica Neue"/>
            </a:endParaRPr>
          </a:p>
          <a:p>
            <a:pPr algn="ctr"/>
            <a:r>
              <a:rPr lang="ru-RU" sz="37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4</a:t>
            </a:r>
            <a:endParaRPr lang="ru-RU" sz="3700" b="0" strike="noStrike" spc="-1">
              <a:solidFill>
                <a:srgbClr val="000000"/>
              </a:solidFill>
              <a:latin typeface="Helvetica Neue"/>
            </a:endParaRPr>
          </a:p>
          <a:p>
            <a:pPr algn="ctr"/>
            <a:r>
              <a:rPr lang="ru-RU" sz="37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5</a:t>
            </a:r>
            <a:endParaRPr lang="ru-RU" sz="37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328800" y="9296280"/>
            <a:ext cx="339840" cy="324000"/>
          </a:xfrm>
          <a:prstGeom prst="rect">
            <a:avLst/>
          </a:prstGeom>
        </p:spPr>
        <p:txBody>
          <a:bodyPr lIns="50760" tIns="50760" rIns="50760" bIns="50760"/>
          <a:lstStyle/>
          <a:p>
            <a:pPr algn="ctr">
              <a:lnSpc>
                <a:spcPct val="100000"/>
              </a:lnSpc>
            </a:pPr>
            <a:fld id="{B9723F6D-3C08-4C32-857C-3A2D6C6FE4D3}" type="slidenum">
              <a:rPr lang="ru-RU" sz="1600" b="0" strike="noStrike" spc="-1">
                <a:solidFill>
                  <a:srgbClr val="000000"/>
                </a:solidFill>
                <a:latin typeface="Helvetica Neue Thin"/>
                <a:ea typeface="Helvetica Neue Thin"/>
              </a:rPr>
              <a:t>‹#›</a:t>
            </a:fld>
            <a:endParaRPr lang="ru-RU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8800" cy="2157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8000" b="0" strike="noStrike" spc="-1">
                <a:solidFill>
                  <a:srgbClr val="000000"/>
                </a:solidFill>
                <a:latin typeface="Helvetica Neue"/>
              </a:rPr>
              <a:t>Для правки текста заголовка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11098800" cy="6285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52560" y="254160"/>
            <a:ext cx="11099520" cy="215856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8000" b="0" strike="noStrike" spc="-1">
                <a:solidFill>
                  <a:srgbClr val="000000"/>
                </a:solidFill>
                <a:latin typeface="Helvetica Neue Medium"/>
                <a:ea typeface="Helvetica Neue Medium"/>
              </a:rPr>
              <a:t>Текст заголовка</a:t>
            </a:r>
            <a:endParaRPr lang="ru-RU" sz="80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52560" y="2590920"/>
            <a:ext cx="11099520" cy="628632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marL="444600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1</a:t>
            </a:r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  <a:p>
            <a:pPr marL="888840" lvl="1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2</a:t>
            </a:r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  <a:p>
            <a:pPr marL="1333440" lvl="2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3</a:t>
            </a:r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  <a:p>
            <a:pPr marL="1778040" lvl="3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4</a:t>
            </a:r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  <a:p>
            <a:pPr marL="2222640" lvl="4" indent="-444240">
              <a:lnSpc>
                <a:spcPct val="100000"/>
              </a:lnSpc>
              <a:spcBef>
                <a:spcPts val="4201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Helvetica Neue"/>
                <a:ea typeface="Helvetica Neue"/>
              </a:rPr>
              <a:t>Уровень текста 5</a:t>
            </a:r>
            <a:endParaRPr lang="ru-RU" sz="32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/>
          </p:nvPr>
        </p:nvSpPr>
        <p:spPr>
          <a:xfrm>
            <a:off x="6328800" y="9296280"/>
            <a:ext cx="339840" cy="324000"/>
          </a:xfrm>
          <a:prstGeom prst="rect">
            <a:avLst/>
          </a:prstGeom>
        </p:spPr>
        <p:txBody>
          <a:bodyPr lIns="50760" tIns="50760" rIns="50760" bIns="50760"/>
          <a:lstStyle/>
          <a:p>
            <a:pPr algn="ctr">
              <a:lnSpc>
                <a:spcPct val="100000"/>
              </a:lnSpc>
            </a:pPr>
            <a:fld id="{8F6CF8B2-445F-44B6-9686-3A6681F28A0E}" type="slidenum">
              <a:rPr lang="ru-RU" sz="1600" b="0" strike="noStrike" spc="-1">
                <a:solidFill>
                  <a:srgbClr val="000000"/>
                </a:solidFill>
                <a:latin typeface="Helvetica Neue Light"/>
                <a:ea typeface="Helvetica Neue Light"/>
              </a:rPr>
              <a:t>‹#›</a:t>
            </a:fld>
            <a:endParaRPr lang="ru-RU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fon_1_1024_780.jpg"/>
          <p:cNvPicPr/>
          <p:nvPr/>
        </p:nvPicPr>
        <p:blipFill>
          <a:blip r:embed="rId2"/>
          <a:stretch/>
        </p:blipFill>
        <p:spPr>
          <a:xfrm>
            <a:off x="0" y="-139680"/>
            <a:ext cx="13004280" cy="9905760"/>
          </a:xfrm>
          <a:prstGeom prst="rect">
            <a:avLst/>
          </a:prstGeom>
          <a:ln w="12600"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4508640" y="7614360"/>
            <a:ext cx="8518320" cy="2173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DINPro-Light"/>
                <a:ea typeface="DINPro-Regular"/>
              </a:rPr>
              <a:t>III Международная Конференция ЗМК, проектировщиков и подрядчиков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DINPro-Light"/>
                <a:ea typeface="DINPro-Regular"/>
              </a:rPr>
              <a:t>«Аттестация ЗМК по СТО АРСС»	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BE145A"/>
                </a:solidFill>
                <a:latin typeface="DINPro-Light"/>
                <a:ea typeface="DINPro-Regular"/>
              </a:rPr>
              <a:t>Сочи 05.03.2020г.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8" name="logo_ARSS.png"/>
          <p:cNvPicPr/>
          <p:nvPr/>
        </p:nvPicPr>
        <p:blipFill>
          <a:blip r:embed="rId3"/>
          <a:stretch/>
        </p:blipFill>
        <p:spPr>
          <a:xfrm>
            <a:off x="2736720" y="752040"/>
            <a:ext cx="2862000" cy="18090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94400" y="125280"/>
            <a:ext cx="12430080" cy="1328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b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700" b="0" strike="noStrike" spc="-1">
                <a:solidFill>
                  <a:srgbClr val="BE145A"/>
                </a:solidFill>
                <a:latin typeface="DINPro-Light"/>
                <a:ea typeface="DINPro-Light"/>
              </a:rPr>
              <a:t>СТО АРСС «Изготовление и контроль качества изготовления стальных строительных конструкций»</a:t>
            </a:r>
            <a:br/>
            <a:r>
              <a:rPr lang="ru-RU" sz="2600" b="1" strike="noStrike" spc="-1">
                <a:solidFill>
                  <a:srgbClr val="E4177D"/>
                </a:solidFill>
                <a:latin typeface="DINPro-Light"/>
                <a:ea typeface="Helvetica Neue Medium"/>
              </a:rPr>
              <a:t> 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597600" y="1477800"/>
            <a:ext cx="6624360" cy="5490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>
            <a:normAutofit fontScale="92500" lnSpcReduction="20000"/>
          </a:bodyPr>
          <a:lstStyle/>
          <a:p>
            <a:pPr marL="457200" indent="-456120">
              <a:lnSpc>
                <a:spcPct val="16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500" b="0" strike="noStrike" spc="-1" dirty="0">
                <a:solidFill>
                  <a:srgbClr val="000000"/>
                </a:solidFill>
                <a:latin typeface="DINPro-Light"/>
                <a:ea typeface="Helvetica Neue Medium"/>
              </a:rPr>
              <a:t>Устанавливает правила АРСС по заводскому изготовлению и контролю качества стальных строительных конструкций</a:t>
            </a:r>
            <a:endParaRPr lang="ru-RU" sz="2500" b="0" strike="noStrike" spc="-1" dirty="0">
              <a:latin typeface="Arial"/>
            </a:endParaRPr>
          </a:p>
          <a:p>
            <a:pPr marL="457200" indent="-456120">
              <a:lnSpc>
                <a:spcPct val="16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DINPro-Light"/>
                <a:ea typeface="Helvetica Neue Medium"/>
              </a:rPr>
              <a:t>Вводит классификацию ЗМК по номенклатуре продукции и группам мощности</a:t>
            </a:r>
            <a:endParaRPr lang="ru-RU" sz="2400" b="0" strike="noStrike" spc="-1" dirty="0">
              <a:latin typeface="Arial"/>
            </a:endParaRPr>
          </a:p>
          <a:p>
            <a:pPr marL="457200" indent="-456120">
              <a:lnSpc>
                <a:spcPct val="16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DINPro-Light"/>
                <a:ea typeface="Helvetica Neue Medium"/>
              </a:rPr>
              <a:t>По завершению аттестации предприятию присваивается соответствующий индекс:</a:t>
            </a:r>
            <a:endParaRPr lang="ru-RU" sz="2400" b="0" strike="noStrike" spc="-1" dirty="0">
              <a:latin typeface="Arial"/>
            </a:endParaRPr>
          </a:p>
          <a:p>
            <a:pPr marL="720">
              <a:lnSpc>
                <a:spcPct val="16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DINPro-Light"/>
                <a:ea typeface="Helvetica Neue Medium"/>
              </a:rPr>
              <a:t>	-  по номенклатуре выпускаемой продукции</a:t>
            </a:r>
            <a:endParaRPr lang="ru-RU" sz="2400" b="0" strike="noStrike" spc="-1" dirty="0">
              <a:latin typeface="Arial"/>
            </a:endParaRPr>
          </a:p>
          <a:p>
            <a:pPr marL="720">
              <a:lnSpc>
                <a:spcPct val="16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DINPro-Light"/>
                <a:ea typeface="Helvetica Neue Medium"/>
              </a:rPr>
              <a:t> 	(ПС и ПОН);</a:t>
            </a:r>
            <a:endParaRPr lang="ru-RU" sz="2400" b="0" strike="noStrike" spc="-1" dirty="0">
              <a:latin typeface="Arial"/>
            </a:endParaRPr>
          </a:p>
          <a:p>
            <a:pPr marL="720">
              <a:lnSpc>
                <a:spcPct val="16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DINPro-Light"/>
                <a:ea typeface="Helvetica Neue Medium"/>
              </a:rPr>
              <a:t>	-  по группе мощности</a:t>
            </a:r>
            <a:endParaRPr lang="ru-RU" sz="2400" b="0" strike="noStrike" spc="-1" dirty="0">
              <a:latin typeface="Arial"/>
            </a:endParaRPr>
          </a:p>
          <a:p>
            <a:pPr marL="720">
              <a:lnSpc>
                <a:spcPct val="16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DINPro-Light"/>
                <a:ea typeface="Helvetica Neue Medium"/>
              </a:rPr>
              <a:t> 	(малая, средняя и большая)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828720" y="9305280"/>
            <a:ext cx="344880" cy="289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 algn="ctr">
              <a:lnSpc>
                <a:spcPct val="100000"/>
              </a:lnSpc>
            </a:pPr>
            <a:fld id="{9077B6D8-DEDA-4FD2-94CD-3CC78AE72566}" type="slidenum">
              <a:rPr lang="ru-RU" sz="1000" b="0" strike="noStrike" spc="-1">
                <a:solidFill>
                  <a:srgbClr val="000000"/>
                </a:solidFill>
                <a:latin typeface="Helvetica Neue Thin"/>
                <a:ea typeface="Helvetica Neue Thin"/>
              </a:rPr>
              <a:t>2</a:t>
            </a:fld>
            <a:endParaRPr lang="ru-RU" sz="1000" b="0" strike="noStrike" spc="-1">
              <a:latin typeface="Arial"/>
            </a:endParaRPr>
          </a:p>
        </p:txBody>
      </p:sp>
      <p:pic>
        <p:nvPicPr>
          <p:cNvPr id="122" name="Рисунок 22"/>
          <p:cNvPicPr/>
          <p:nvPr/>
        </p:nvPicPr>
        <p:blipFill>
          <a:blip r:embed="rId2"/>
          <a:stretch/>
        </p:blipFill>
        <p:spPr>
          <a:xfrm>
            <a:off x="7582680" y="1454040"/>
            <a:ext cx="4176000" cy="505440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5"/>
          <p:cNvPicPr/>
          <p:nvPr/>
        </p:nvPicPr>
        <p:blipFill>
          <a:blip r:embed="rId3"/>
          <a:stretch/>
        </p:blipFill>
        <p:spPr>
          <a:xfrm>
            <a:off x="8769600" y="3633120"/>
            <a:ext cx="4063680" cy="575064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"/>
          <p:cNvPicPr/>
          <p:nvPr/>
        </p:nvPicPr>
        <p:blipFill>
          <a:blip r:embed="rId4"/>
          <a:stretch/>
        </p:blipFill>
        <p:spPr>
          <a:xfrm>
            <a:off x="1259640" y="6676920"/>
            <a:ext cx="1825560" cy="182556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2"/>
          <p:cNvPicPr/>
          <p:nvPr/>
        </p:nvPicPr>
        <p:blipFill>
          <a:blip r:embed="rId5"/>
          <a:stretch/>
        </p:blipFill>
        <p:spPr>
          <a:xfrm>
            <a:off x="4012560" y="6783480"/>
            <a:ext cx="1613160" cy="161316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3"/>
          <p:cNvPicPr/>
          <p:nvPr/>
        </p:nvPicPr>
        <p:blipFill>
          <a:blip r:embed="rId6"/>
          <a:stretch/>
        </p:blipFill>
        <p:spPr>
          <a:xfrm>
            <a:off x="6229440" y="6726960"/>
            <a:ext cx="1725480" cy="172548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4"/>
          <p:cNvPicPr/>
          <p:nvPr/>
        </p:nvPicPr>
        <p:blipFill>
          <a:blip r:embed="rId7"/>
          <a:stretch/>
        </p:blipFill>
        <p:spPr>
          <a:xfrm>
            <a:off x="1530720" y="8006040"/>
            <a:ext cx="2886840" cy="174708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7"/>
          <p:cNvPicPr/>
          <p:nvPr/>
        </p:nvPicPr>
        <p:blipFill>
          <a:blip r:embed="rId8"/>
          <a:stretch/>
        </p:blipFill>
        <p:spPr>
          <a:xfrm>
            <a:off x="4849560" y="8200440"/>
            <a:ext cx="2084400" cy="100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672720" y="6968520"/>
            <a:ext cx="5544360" cy="83376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DINPro-Light"/>
                <a:ea typeface="Helvetica Neue Medium"/>
              </a:rPr>
              <a:t>Верифицированные ЗМК АРСС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3693960" y="4144320"/>
            <a:ext cx="5551200" cy="11995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5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DINPro-Light"/>
                <a:ea typeface="Helvetica Neue Medium"/>
              </a:rPr>
              <a:t>Каталог ЗМК АРСС -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DINPro-Light"/>
                <a:ea typeface="Helvetica Neue Medium"/>
              </a:rPr>
              <a:t>Информационный ресурс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443880" y="8400600"/>
            <a:ext cx="3897720" cy="66132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DINPro-Light"/>
                <a:ea typeface="Helvetica Neue Medium"/>
              </a:rPr>
              <a:t>Газпром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4500720" y="2640600"/>
            <a:ext cx="3986280" cy="1463040"/>
          </a:xfrm>
          <a:prstGeom prst="downArrow">
            <a:avLst>
              <a:gd name="adj1" fmla="val 50000"/>
              <a:gd name="adj2" fmla="val 44430"/>
            </a:avLst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DINPro-Light"/>
                <a:ea typeface="Helvetica Neue Medium"/>
              </a:rPr>
              <a:t>Анкета ЗМК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194400" y="125280"/>
            <a:ext cx="12430080" cy="1048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400" b="0" strike="noStrike" spc="-1">
                <a:solidFill>
                  <a:srgbClr val="BE145A"/>
                </a:solidFill>
                <a:latin typeface="DINPro-Light"/>
                <a:ea typeface="DINPro-Light"/>
              </a:rPr>
              <a:t>Цель проведения аттестации по СТО АРСС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828720" y="9305280"/>
            <a:ext cx="313920" cy="232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/>
          <a:lstStyle/>
          <a:p>
            <a:pPr algn="ctr">
              <a:lnSpc>
                <a:spcPct val="100000"/>
              </a:lnSpc>
            </a:pPr>
            <a:fld id="{0AEDAE19-6448-4FEA-B1A7-9B684DF84412}" type="slidenum">
              <a:rPr lang="ru-RU" sz="1000" b="0" strike="noStrike" spc="-1">
                <a:solidFill>
                  <a:srgbClr val="000000"/>
                </a:solidFill>
                <a:latin typeface="Helvetica Neue Thin"/>
                <a:ea typeface="Helvetica Neue Thin"/>
              </a:rPr>
              <a:t>3</a:t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 flipH="1">
            <a:off x="3421080" y="8007480"/>
            <a:ext cx="271800" cy="38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8"/>
          <p:cNvSpPr/>
          <p:nvPr/>
        </p:nvSpPr>
        <p:spPr>
          <a:xfrm>
            <a:off x="6388920" y="7949520"/>
            <a:ext cx="360" cy="36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9"/>
          <p:cNvSpPr/>
          <p:nvPr/>
        </p:nvSpPr>
        <p:spPr>
          <a:xfrm>
            <a:off x="9245880" y="7949520"/>
            <a:ext cx="359640" cy="303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0"/>
          <p:cNvSpPr/>
          <p:nvPr/>
        </p:nvSpPr>
        <p:spPr>
          <a:xfrm>
            <a:off x="4598640" y="5343840"/>
            <a:ext cx="3888000" cy="1624680"/>
          </a:xfrm>
          <a:prstGeom prst="downArrow">
            <a:avLst>
              <a:gd name="adj1" fmla="val 50000"/>
              <a:gd name="adj2" fmla="val 44430"/>
            </a:avLst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DINPro-Light"/>
                <a:ea typeface="Helvetica Neue Medium"/>
              </a:rPr>
              <a:t>Аттестация по СТО АРСС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39" name="CustomShape 11"/>
          <p:cNvSpPr/>
          <p:nvPr/>
        </p:nvSpPr>
        <p:spPr>
          <a:xfrm>
            <a:off x="4434480" y="8400600"/>
            <a:ext cx="3897720" cy="66132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DINPro-Light"/>
                <a:ea typeface="Helvetica Neue Medium"/>
              </a:rPr>
              <a:t>Роснефть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0" name="CustomShape 12"/>
          <p:cNvSpPr/>
          <p:nvPr/>
        </p:nvSpPr>
        <p:spPr>
          <a:xfrm>
            <a:off x="8434800" y="8393400"/>
            <a:ext cx="3897720" cy="66132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DINPro-Light"/>
                <a:ea typeface="Helvetica Neue Medium"/>
              </a:rPr>
              <a:t>НИПИГАЗ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1" name="CustomShape 13"/>
          <p:cNvSpPr/>
          <p:nvPr/>
        </p:nvSpPr>
        <p:spPr>
          <a:xfrm>
            <a:off x="3803040" y="1614960"/>
            <a:ext cx="5429880" cy="971280"/>
          </a:xfrm>
          <a:prstGeom prst="ellipse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6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DINPro-Light"/>
                <a:ea typeface="Helvetica Neue Medium"/>
              </a:rPr>
              <a:t>Информация от ЗМК</a:t>
            </a:r>
            <a:endParaRPr lang="ru-RU" sz="2400" b="0" strike="noStrike" spc="-1">
              <a:latin typeface="Arial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70C3C65-F2A0-47CB-9DFD-A4DBA2FF01BD}"/>
              </a:ext>
            </a:extLst>
          </p:cNvPr>
          <p:cNvCxnSpPr>
            <a:cxnSpLocks/>
            <a:stCxn id="129" idx="2"/>
            <a:endCxn id="139" idx="0"/>
          </p:cNvCxnSpPr>
          <p:nvPr/>
        </p:nvCxnSpPr>
        <p:spPr>
          <a:xfrm flipH="1">
            <a:off x="6383340" y="7802280"/>
            <a:ext cx="61560" cy="598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A41C25B-5AF6-463A-A2B8-5AAE614DA7A3}"/>
              </a:ext>
            </a:extLst>
          </p:cNvPr>
          <p:cNvCxnSpPr/>
          <p:nvPr/>
        </p:nvCxnSpPr>
        <p:spPr>
          <a:xfrm>
            <a:off x="9245160" y="7802280"/>
            <a:ext cx="900326" cy="58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C6BF699-3228-4593-ADB0-A098C4788193}"/>
              </a:ext>
            </a:extLst>
          </p:cNvPr>
          <p:cNvCxnSpPr/>
          <p:nvPr/>
        </p:nvCxnSpPr>
        <p:spPr>
          <a:xfrm flipH="1">
            <a:off x="2852057" y="7802280"/>
            <a:ext cx="820663" cy="58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397520" y="469800"/>
            <a:ext cx="10209600" cy="619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3400" b="0" strike="noStrike" spc="-1">
                <a:solidFill>
                  <a:srgbClr val="BE145A"/>
                </a:solidFill>
                <a:latin typeface="DINPro-Light"/>
                <a:ea typeface="DINPro-Light"/>
              </a:rPr>
              <a:t>Аттестация ЗМК 2020 года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496080" y="8889840"/>
            <a:ext cx="728280" cy="253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/>
          <a:lstStyle/>
          <a:p>
            <a:pPr algn="ctr">
              <a:lnSpc>
                <a:spcPct val="100000"/>
              </a:lnSpc>
            </a:pPr>
            <a:fld id="{AD125A34-EF5F-4534-9B0A-5840D1375E91}" type="slidenum">
              <a:rPr lang="ru-RU" sz="1000" b="0" strike="noStrike" spc="-1">
                <a:solidFill>
                  <a:srgbClr val="000000"/>
                </a:solidFill>
                <a:latin typeface="DINPro-Regular"/>
                <a:ea typeface="DINPro-Regular"/>
              </a:rPr>
              <a:t>4</a:t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525600" y="1492560"/>
            <a:ext cx="11520000" cy="62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ru-RU" sz="1800" b="0" strike="noStrike" spc="-1"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DINPro-Light"/>
                <a:ea typeface="Helvetica Neue"/>
              </a:rPr>
              <a:t>Аттестационная комиссия:</a:t>
            </a:r>
            <a:endParaRPr lang="ru-RU" sz="2800" b="0" strike="noStrike" spc="-1"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DINPro-Light"/>
                <a:ea typeface="Helvetica Neue"/>
              </a:rPr>
              <a:t>В состав новой аттестационной комиссии 2020 года кроме экспертов АРСС войдут эксперты от аттестованных ЗМК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ru-RU" sz="5400" b="1" strike="noStrike" spc="-1">
                <a:solidFill>
                  <a:srgbClr val="BE145A"/>
                </a:solidFill>
                <a:latin typeface="DINPro-Light"/>
                <a:ea typeface="DINPro-Light"/>
              </a:rPr>
              <a:t>В 2020 году АРСС проведет 10 бесплатных аттестаций</a:t>
            </a:r>
            <a:endParaRPr lang="ru-RU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ru-RU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ru-RU" sz="5400" b="1" strike="noStrike" spc="-1">
                <a:solidFill>
                  <a:srgbClr val="BE145A"/>
                </a:solidFill>
                <a:latin typeface="DINPro-Light"/>
                <a:ea typeface="DINPro-Light"/>
              </a:rPr>
              <a:t>ЖДЁМ ВАШИХ ПРЕДЛОЖЕНИЙ!!!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7942680" y="3282840"/>
            <a:ext cx="4392000" cy="3026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BE145A"/>
                </a:solidFill>
                <a:latin typeface="DINPro-Light"/>
                <a:ea typeface="DINPro-Light"/>
              </a:rPr>
              <a:t>Приглашаем Вас на диалог в формате круглых столов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496080" y="8889840"/>
            <a:ext cx="728280" cy="253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/>
          <a:lstStyle/>
          <a:p>
            <a:pPr algn="ctr">
              <a:lnSpc>
                <a:spcPct val="100000"/>
              </a:lnSpc>
            </a:pPr>
            <a:fld id="{57E9421B-B111-4F88-9091-90265C127DF4}" type="slidenum">
              <a:rPr lang="ru-RU" sz="1000" b="0" strike="noStrike" spc="-1">
                <a:solidFill>
                  <a:srgbClr val="000000"/>
                </a:solidFill>
                <a:latin typeface="DINPro-Regular"/>
                <a:ea typeface="DINPro-Regular"/>
              </a:rPr>
              <a:t>5</a:t>
            </a:fld>
            <a:endParaRPr lang="ru-RU" sz="1000" b="0" strike="noStrike" spc="-1">
              <a:latin typeface="Arial"/>
            </a:endParaRPr>
          </a:p>
        </p:txBody>
      </p:sp>
      <p:pic>
        <p:nvPicPr>
          <p:cNvPr id="147" name="Рисунок 4"/>
          <p:cNvPicPr/>
          <p:nvPr/>
        </p:nvPicPr>
        <p:blipFill>
          <a:blip r:embed="rId2"/>
          <a:stretch/>
        </p:blipFill>
        <p:spPr>
          <a:xfrm>
            <a:off x="986400" y="196200"/>
            <a:ext cx="6400440" cy="920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13004280" cy="990576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2198520" y="7813800"/>
            <a:ext cx="2315520" cy="527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/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1400" b="0" strike="noStrike" spc="-1">
                <a:solidFill>
                  <a:srgbClr val="525C5C"/>
                </a:solidFill>
                <a:latin typeface="DINPro-Light"/>
                <a:ea typeface="DINPro-Light"/>
              </a:rPr>
              <a:t>АССОЦИАЦИЯ РАЗВИТИЯ </a:t>
            </a:r>
            <a:br/>
            <a:r>
              <a:rPr lang="ru-RU" sz="1400" b="0" strike="noStrike" spc="-1">
                <a:solidFill>
                  <a:srgbClr val="525C5C"/>
                </a:solidFill>
                <a:latin typeface="DINPro-Light"/>
                <a:ea typeface="DINPro-Light"/>
              </a:rPr>
              <a:t>СТАЛЬНОГО СТРОИТЕЛЬСТВА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852200" y="8102880"/>
            <a:ext cx="2192040" cy="608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/>
          <a:lstStyle/>
          <a:p>
            <a:pPr>
              <a:lnSpc>
                <a:spcPts val="4000"/>
              </a:lnSpc>
              <a:spcBef>
                <a:spcPts val="1199"/>
              </a:spcBef>
            </a:pPr>
            <a:r>
              <a:rPr lang="ru-RU" sz="1600" b="0" strike="noStrike" spc="-1">
                <a:solidFill>
                  <a:srgbClr val="525C5C"/>
                </a:solidFill>
                <a:latin typeface="DINPro-Regular"/>
                <a:ea typeface="DINPro-Regular"/>
              </a:rPr>
              <a:t>+7 (495) 744-02-63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1863720" y="8685000"/>
            <a:ext cx="2923560" cy="587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/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1600" b="0" strike="noStrike" spc="-1">
                <a:solidFill>
                  <a:srgbClr val="525C5C"/>
                </a:solidFill>
                <a:latin typeface="DINPro-Regular"/>
                <a:ea typeface="DINPro-Regular"/>
              </a:rPr>
              <a:t>info@steel-development.ru </a:t>
            </a:r>
            <a:br/>
            <a:r>
              <a:rPr lang="ru-RU" sz="1600" b="0" strike="noStrike" spc="-1">
                <a:solidFill>
                  <a:srgbClr val="BE145A"/>
                </a:solidFill>
                <a:latin typeface="DINPro-Regular"/>
                <a:ea typeface="DINPro-Regular"/>
              </a:rPr>
              <a:t>www.steel-development.ru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1101960" y="4503960"/>
            <a:ext cx="10400400" cy="650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E145A"/>
                </a:solidFill>
                <a:latin typeface="DINPro-Light"/>
                <a:ea typeface="DINPro-Light"/>
              </a:rPr>
              <a:t>Спасибо за внимание!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103870</TotalTime>
  <Words>188</Words>
  <Application>Microsoft Office PowerPoint</Application>
  <PresentationFormat>Произвольный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Arial</vt:lpstr>
      <vt:lpstr>DINPro-Light</vt:lpstr>
      <vt:lpstr>DINPro-Regular</vt:lpstr>
      <vt:lpstr>Helvetica Neue</vt:lpstr>
      <vt:lpstr>Helvetica Neue Light</vt:lpstr>
      <vt:lpstr>Helvetica Neue Medium</vt:lpstr>
      <vt:lpstr>Helvetica Neue Thin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Валерия Литвинова</dc:creator>
  <dc:description/>
  <cp:lastModifiedBy>user</cp:lastModifiedBy>
  <cp:revision>710</cp:revision>
  <cp:lastPrinted>2020-03-02T13:08:46Z</cp:lastPrinted>
  <dcterms:modified xsi:type="dcterms:W3CDTF">2020-03-05T05:50:44Z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